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68" r:id="rId2"/>
    <p:sldId id="432" r:id="rId3"/>
    <p:sldId id="400" r:id="rId4"/>
    <p:sldId id="426" r:id="rId5"/>
    <p:sldId id="364" r:id="rId6"/>
    <p:sldId id="374" r:id="rId7"/>
    <p:sldId id="373" r:id="rId8"/>
    <p:sldId id="406" r:id="rId9"/>
    <p:sldId id="258" r:id="rId10"/>
    <p:sldId id="259" r:id="rId11"/>
    <p:sldId id="335" r:id="rId12"/>
    <p:sldId id="452" r:id="rId13"/>
    <p:sldId id="453" r:id="rId14"/>
    <p:sldId id="431" r:id="rId15"/>
    <p:sldId id="433" r:id="rId16"/>
    <p:sldId id="456" r:id="rId17"/>
    <p:sldId id="434" r:id="rId18"/>
    <p:sldId id="436" r:id="rId19"/>
    <p:sldId id="442" r:id="rId20"/>
    <p:sldId id="438" r:id="rId21"/>
    <p:sldId id="435" r:id="rId22"/>
    <p:sldId id="440" r:id="rId23"/>
    <p:sldId id="443" r:id="rId24"/>
    <p:sldId id="444" r:id="rId25"/>
    <p:sldId id="441" r:id="rId26"/>
    <p:sldId id="437" r:id="rId27"/>
    <p:sldId id="445" r:id="rId28"/>
    <p:sldId id="439" r:id="rId29"/>
    <p:sldId id="454" r:id="rId30"/>
    <p:sldId id="455" r:id="rId31"/>
    <p:sldId id="446" r:id="rId32"/>
    <p:sldId id="447" r:id="rId33"/>
    <p:sldId id="448" r:id="rId34"/>
    <p:sldId id="449" r:id="rId35"/>
    <p:sldId id="45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645"/>
    <a:srgbClr val="00306C"/>
    <a:srgbClr val="DEE7F6"/>
    <a:srgbClr val="00A4E4"/>
    <a:srgbClr val="B7CAEB"/>
    <a:srgbClr val="F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DDD71-BB2A-492D-B5BF-0F6C01DE8200}" v="1" dt="2023-12-07T15:44:11.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70" autoAdjust="0"/>
    <p:restoredTop sz="62330" autoAdjust="0"/>
  </p:normalViewPr>
  <p:slideViewPr>
    <p:cSldViewPr snapToGrid="0">
      <p:cViewPr varScale="1">
        <p:scale>
          <a:sx n="68" d="100"/>
          <a:sy n="68" d="100"/>
        </p:scale>
        <p:origin x="800" y="2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CA534-21FC-C942-8EF2-C32A9E95CBAA}"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8D67-A58E-BB45-917E-E57F8FAAE896}" type="slidenum">
              <a:rPr lang="en-US" smtClean="0"/>
              <a:t>‹#›</a:t>
            </a:fld>
            <a:endParaRPr lang="en-US"/>
          </a:p>
        </p:txBody>
      </p:sp>
    </p:spTree>
    <p:extLst>
      <p:ext uri="{BB962C8B-B14F-4D97-AF65-F5344CB8AC3E}">
        <p14:creationId xmlns:p14="http://schemas.microsoft.com/office/powerpoint/2010/main" val="421913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2</a:t>
            </a:fld>
            <a:endParaRPr lang="en-US"/>
          </a:p>
        </p:txBody>
      </p:sp>
    </p:spTree>
    <p:extLst>
      <p:ext uri="{BB962C8B-B14F-4D97-AF65-F5344CB8AC3E}">
        <p14:creationId xmlns:p14="http://schemas.microsoft.com/office/powerpoint/2010/main" val="83519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5</a:t>
            </a:fld>
            <a:endParaRPr lang="en-US"/>
          </a:p>
        </p:txBody>
      </p:sp>
    </p:spTree>
    <p:extLst>
      <p:ext uri="{BB962C8B-B14F-4D97-AF65-F5344CB8AC3E}">
        <p14:creationId xmlns:p14="http://schemas.microsoft.com/office/powerpoint/2010/main" val="319977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6</a:t>
            </a:fld>
            <a:endParaRPr lang="en-US"/>
          </a:p>
        </p:txBody>
      </p:sp>
    </p:spTree>
    <p:extLst>
      <p:ext uri="{BB962C8B-B14F-4D97-AF65-F5344CB8AC3E}">
        <p14:creationId xmlns:p14="http://schemas.microsoft.com/office/powerpoint/2010/main" val="400832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7</a:t>
            </a:fld>
            <a:endParaRPr lang="en-US"/>
          </a:p>
        </p:txBody>
      </p:sp>
    </p:spTree>
    <p:extLst>
      <p:ext uri="{BB962C8B-B14F-4D97-AF65-F5344CB8AC3E}">
        <p14:creationId xmlns:p14="http://schemas.microsoft.com/office/powerpoint/2010/main" val="173058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2023 is the Year of Open Science</a:t>
            </a:r>
          </a:p>
          <a:p>
            <a:pPr marL="171450" indent="-171450">
              <a:buFont typeface="Arial" panose="020B0604020202020204" pitchFamily="34" charset="0"/>
              <a:buChar char="•"/>
            </a:pPr>
            <a:r>
              <a:rPr lang="en-US" dirty="0"/>
              <a:t>At least as declared by the </a:t>
            </a:r>
            <a:r>
              <a:rPr lang="en-US" b="1" dirty="0"/>
              <a:t>White House Office of Science and Technology Policy (OSTP</a:t>
            </a:r>
            <a:r>
              <a:rPr lang="en-US" dirty="0"/>
              <a:t>), which follows a </a:t>
            </a:r>
          </a:p>
          <a:p>
            <a:pPr marL="171450" indent="-171450">
              <a:buFont typeface="Arial" panose="020B0604020202020204" pitchFamily="34" charset="0"/>
              <a:buChar char="•"/>
            </a:pPr>
            <a:r>
              <a:rPr lang="en-US" dirty="0"/>
              <a:t>broader trend in the research community to move toward open science practices and </a:t>
            </a:r>
          </a:p>
          <a:p>
            <a:pPr marL="171450" indent="-171450">
              <a:buFont typeface="Arial" panose="020B0604020202020204" pitchFamily="34" charset="0"/>
              <a:buChar char="•"/>
            </a:pPr>
            <a:r>
              <a:rPr lang="en-US" dirty="0"/>
              <a:t>Passage of the </a:t>
            </a:r>
            <a:r>
              <a:rPr lang="en-US" b="1" dirty="0"/>
              <a:t>Foundations of Evidence Policymaking Act </a:t>
            </a:r>
            <a:r>
              <a:rPr lang="en-US" b="0" dirty="0"/>
              <a:t>(PL 115-435) put into law the need to link policy interventions to rigorous and transparent science</a:t>
            </a:r>
            <a:endParaRPr lang="en-US" dirty="0"/>
          </a:p>
          <a:p>
            <a:pPr marL="171450" indent="-171450">
              <a:buFont typeface="Arial" panose="020B0604020202020204" pitchFamily="34" charset="0"/>
              <a:buChar char="•"/>
            </a:pPr>
            <a:r>
              <a:rPr lang="en-US" dirty="0"/>
              <a:t>As just a few examples, </a:t>
            </a:r>
          </a:p>
          <a:p>
            <a:pPr marL="628650" lvl="1" indent="-171450">
              <a:buFont typeface="Arial" panose="020B0604020202020204" pitchFamily="34" charset="0"/>
              <a:buChar char="•"/>
            </a:pPr>
            <a:r>
              <a:rPr lang="en-US" dirty="0"/>
              <a:t>Agencies are updating public access plans to federal research</a:t>
            </a:r>
          </a:p>
          <a:p>
            <a:pPr marL="628650" lvl="1" indent="-171450">
              <a:buFont typeface="Arial" panose="020B0604020202020204" pitchFamily="34" charset="0"/>
              <a:buChar char="•"/>
            </a:pPr>
            <a:r>
              <a:rPr lang="en-US" dirty="0"/>
              <a:t>The NIH has instituted new data management and sharing standards</a:t>
            </a:r>
          </a:p>
          <a:p>
            <a:pPr marL="628650" lvl="1" indent="-171450">
              <a:buFont typeface="Arial" panose="020B0604020202020204" pitchFamily="34" charset="0"/>
              <a:buChar char="•"/>
            </a:pPr>
            <a:r>
              <a:rPr lang="en-US" dirty="0"/>
              <a:t>NASA is developing open science training materials</a:t>
            </a:r>
          </a:p>
          <a:p>
            <a:pPr marL="628650" lvl="1" indent="-171450">
              <a:buFont typeface="Arial" panose="020B0604020202020204" pitchFamily="34" charset="0"/>
              <a:buChar char="•"/>
            </a:pPr>
            <a:r>
              <a:rPr lang="en-US" dirty="0"/>
              <a:t>NSF has announced several DOC and funding calls to support open science and R&amp;RI</a:t>
            </a:r>
          </a:p>
          <a:p>
            <a:pPr marL="171450" lvl="0" indent="-171450">
              <a:buFont typeface="Arial" panose="020B0604020202020204" pitchFamily="34" charset="0"/>
              <a:buChar char="•"/>
            </a:pPr>
            <a:r>
              <a:rPr lang="en-US" dirty="0"/>
              <a:t>This means there both in research where journals are introducing data and code sharing requirements, and in policy will be R&amp;R standards and you will need to meet them to get funding</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FBFAA7-E131-4EB2-B9B2-E2C527DBA320}" type="slidenum">
              <a:rPr lang="en-US" smtClean="0"/>
              <a:t>11</a:t>
            </a:fld>
            <a:endParaRPr lang="en-US"/>
          </a:p>
        </p:txBody>
      </p:sp>
    </p:spTree>
    <p:extLst>
      <p:ext uri="{BB962C8B-B14F-4D97-AF65-F5344CB8AC3E}">
        <p14:creationId xmlns:p14="http://schemas.microsoft.com/office/powerpoint/2010/main" val="314601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 has nicely laid out the high-minded case for R&amp;R as means for aligning practices within the discipline of geography with the scientific method and need to be compliant to federal standards and journal publications required for disseminating findings from your research—basically if you want to contribute to the field, you’ll need to align to these principles. </a:t>
            </a:r>
          </a:p>
          <a:p>
            <a:endParaRPr lang="en-US" dirty="0"/>
          </a:p>
          <a:p>
            <a:r>
              <a:rPr lang="en-US" dirty="0"/>
              <a:t>but as a policy researcher I more often focus on the pragmatic and more practical considerations for using reproducible workflows in my research which has less to do with the long-term benefits and is more immediately focused on what is needed </a:t>
            </a:r>
          </a:p>
          <a:p>
            <a:endParaRPr lang="en-US" dirty="0"/>
          </a:p>
          <a:p>
            <a:pPr marL="228600" indent="-228600">
              <a:buAutoNum type="arabicParenR"/>
            </a:pPr>
            <a:r>
              <a:rPr lang="en-US" b="1" dirty="0"/>
              <a:t>Providing quality assurance</a:t>
            </a:r>
            <a:r>
              <a:rPr lang="en-US" dirty="0"/>
              <a:t> (that is, ensuring that the numbers that are published in federal reports and used to inform congressional decision-making are accurate and error-free)</a:t>
            </a:r>
          </a:p>
          <a:p>
            <a:pPr marL="228600" indent="-228600">
              <a:buAutoNum type="arabicParenR"/>
            </a:pPr>
            <a:r>
              <a:rPr lang="en-US" b="1" dirty="0"/>
              <a:t>Improving the efficiency </a:t>
            </a:r>
            <a:r>
              <a:rPr lang="en-US" dirty="0"/>
              <a:t>of conducting large-scale program and policy evaluation (that is, we frequently conduct the same or very similar analyses at repeated intervals. Having clear documentation of how a given research study was conducted from design through implementation makes it quicker and cheaper—in theory—to do the study again.</a:t>
            </a:r>
          </a:p>
          <a:p>
            <a:pPr marL="228600" indent="-228600">
              <a:buAutoNum type="arabicParenR"/>
            </a:pPr>
            <a:r>
              <a:rPr lang="en-US" b="1" dirty="0"/>
              <a:t>Making our processes transparent (</a:t>
            </a:r>
            <a:r>
              <a:rPr lang="en-US" dirty="0"/>
              <a:t>work funded by the federal government is work done on behalf of and for the benefit of residents of the US at the expense of tax-payers. We have a responsibility from a good governance perspective to ensure that the research conducted is rooted in correct research principles that can stand up to the scrutiny of experts. R&amp;R helps to facilitate close examination and review)</a:t>
            </a:r>
          </a:p>
          <a:p>
            <a:pPr marL="228600" indent="-228600">
              <a:buAutoNum type="arabicParenR"/>
            </a:pPr>
            <a:endParaRPr lang="en-US" dirty="0"/>
          </a:p>
          <a:p>
            <a:pPr marL="228600" indent="-228600">
              <a:buAutoNum type="arabicParenR"/>
            </a:pPr>
            <a:r>
              <a:rPr lang="en-US" dirty="0"/>
              <a:t>For these reasons, many federal agencies require the delivery of data files, code, and documentation to facilitate the full reproduction of a study (show language from RFP). Even when not explicitly required by the contract, it is expected from a professional courtesy standpoint to be able to produce these materials at any time upon request by the federal government.</a:t>
            </a:r>
          </a:p>
        </p:txBody>
      </p:sp>
      <p:sp>
        <p:nvSpPr>
          <p:cNvPr id="4" name="Slide Number Placeholder 3"/>
          <p:cNvSpPr>
            <a:spLocks noGrp="1"/>
          </p:cNvSpPr>
          <p:nvPr>
            <p:ph type="sldNum" sz="quarter" idx="5"/>
          </p:nvPr>
        </p:nvSpPr>
        <p:spPr/>
        <p:txBody>
          <a:bodyPr/>
          <a:lstStyle/>
          <a:p>
            <a:fld id="{1B148D67-A58E-BB45-917E-E57F8FAAE896}" type="slidenum">
              <a:rPr lang="en-US" smtClean="0"/>
              <a:t>12</a:t>
            </a:fld>
            <a:endParaRPr lang="en-US"/>
          </a:p>
        </p:txBody>
      </p:sp>
    </p:spTree>
    <p:extLst>
      <p:ext uri="{BB962C8B-B14F-4D97-AF65-F5344CB8AC3E}">
        <p14:creationId xmlns:p14="http://schemas.microsoft.com/office/powerpoint/2010/main" val="332819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As a matter of practice, reproducible work flows in applied research conducted in an environment such as the one that I work in comes in many different flavors. </a:t>
            </a:r>
          </a:p>
          <a:p>
            <a:pPr marL="685800" lvl="1" indent="-228600">
              <a:buAutoNum type="arabicParenR"/>
            </a:pPr>
            <a:r>
              <a:rPr lang="en-US" dirty="0"/>
              <a:t>And I’ll add that frequently better processes get implemented as a result of need/catastrophe as opposed to fantastic foresight and pre-planning. (R&amp;R is a journey)</a:t>
            </a:r>
          </a:p>
          <a:p>
            <a:pPr marL="228600" indent="-228600">
              <a:buAutoNum type="arabicParenR"/>
            </a:pPr>
            <a:endParaRPr lang="en-US" dirty="0"/>
          </a:p>
          <a:p>
            <a:pPr marL="228600" indent="-228600">
              <a:buAutoNum type="arabicParenR"/>
            </a:pPr>
            <a:r>
              <a:rPr lang="en-US" dirty="0"/>
              <a:t>I like to think of R&amp;R as continuum/gradient with low-hanging fruit through the most robust practices. While in theory it would be ideal if we were always implementing the absolute best practices at every stage of our research, in reality we tend to use practices to meet the challenge/need/requirements for the particular problem at hand. (high stakes research—where peoples’ lives and livelihoods are on the line requires the highest levels of R&amp;R)</a:t>
            </a:r>
          </a:p>
          <a:p>
            <a:pPr marL="228600" indent="-228600">
              <a:buAutoNum type="arabicParenR"/>
            </a:pPr>
            <a:endParaRPr lang="en-US" dirty="0"/>
          </a:p>
          <a:p>
            <a:pPr marL="228600" indent="-228600">
              <a:buAutoNum type="arabicParenR"/>
            </a:pPr>
            <a:r>
              <a:rPr lang="en-US" dirty="0"/>
              <a:t>For instance, while using version control software such as git is really great for ABC, having well-organized and labeled project folders and file naming conventions can often get the job done for smaller, one off projects and that is better than the alternative practice of poorly documented/named files. </a:t>
            </a:r>
          </a:p>
          <a:p>
            <a:pPr marL="228600" indent="-228600">
              <a:buAutoNum type="arabicParenR"/>
            </a:pPr>
            <a:endParaRPr lang="en-US" dirty="0"/>
          </a:p>
          <a:p>
            <a:pPr marL="228600" indent="-228600">
              <a:buAutoNum type="arabicParenR"/>
            </a:pPr>
            <a:r>
              <a:rPr lang="en-US" dirty="0"/>
              <a:t>Nevertheless, embedding these principles into your research practices will always be better than the alternative regardless of where you end up professionally.</a:t>
            </a:r>
          </a:p>
          <a:p>
            <a:endParaRPr lang="en-US" dirty="0"/>
          </a:p>
        </p:txBody>
      </p:sp>
      <p:sp>
        <p:nvSpPr>
          <p:cNvPr id="4" name="Slide Number Placeholder 3"/>
          <p:cNvSpPr>
            <a:spLocks noGrp="1"/>
          </p:cNvSpPr>
          <p:nvPr>
            <p:ph type="sldNum" sz="quarter" idx="5"/>
          </p:nvPr>
        </p:nvSpPr>
        <p:spPr/>
        <p:txBody>
          <a:bodyPr/>
          <a:lstStyle/>
          <a:p>
            <a:fld id="{1B148D67-A58E-BB45-917E-E57F8FAAE896}" type="slidenum">
              <a:rPr lang="en-US" smtClean="0"/>
              <a:t>13</a:t>
            </a:fld>
            <a:endParaRPr lang="en-US"/>
          </a:p>
        </p:txBody>
      </p:sp>
    </p:spTree>
    <p:extLst>
      <p:ext uri="{BB962C8B-B14F-4D97-AF65-F5344CB8AC3E}">
        <p14:creationId xmlns:p14="http://schemas.microsoft.com/office/powerpoint/2010/main" val="3359839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B810D4-14BE-9754-249B-1C49C9A06E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4125DB31-4E73-B0C7-1C89-47D34DFA466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4160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29E5F7E-51D2-238A-7D5E-3957AA0D8727}"/>
              </a:ext>
            </a:extLst>
          </p:cNvPr>
          <p:cNvSpPr>
            <a:spLocks noGrp="1"/>
          </p:cNvSpPr>
          <p:nvPr>
            <p:ph type="body" sz="quarter" idx="10" hasCustomPrompt="1"/>
          </p:nvPr>
        </p:nvSpPr>
        <p:spPr>
          <a:xfrm>
            <a:off x="385221" y="246333"/>
            <a:ext cx="10269864" cy="544081"/>
          </a:xfrm>
          <a:prstGeom prst="rect">
            <a:avLst/>
          </a:prstGeom>
        </p:spPr>
        <p:txBody>
          <a:bodyPr/>
          <a:lstStyle>
            <a:lvl1pPr marL="0" indent="0">
              <a:buNone/>
              <a:defRPr lang="en-US" sz="3600" b="1" kern="1200" spc="30" baseline="0" dirty="0">
                <a:solidFill>
                  <a:srgbClr val="003660"/>
                </a:solidFill>
                <a:latin typeface="Avenir Next LT Pro Demi" panose="020B0704020202020204" pitchFamily="34" charset="0"/>
                <a:ea typeface="+mn-ea"/>
                <a:cs typeface="Arial" panose="020B0604020202020204" pitchFamily="34" charset="0"/>
              </a:defRPr>
            </a:lvl1pPr>
          </a:lstStyle>
          <a:p>
            <a:pPr lvl="0"/>
            <a:r>
              <a:rPr lang="en-US" dirty="0"/>
              <a:t>Title</a:t>
            </a:r>
          </a:p>
        </p:txBody>
      </p:sp>
      <p:sp>
        <p:nvSpPr>
          <p:cNvPr id="16" name="Text Placeholder 15">
            <a:extLst>
              <a:ext uri="{FF2B5EF4-FFF2-40B4-BE49-F238E27FC236}">
                <a16:creationId xmlns:a16="http://schemas.microsoft.com/office/drawing/2014/main" id="{65882A75-8E6B-CD66-FB52-D43D0EFB86E8}"/>
              </a:ext>
            </a:extLst>
          </p:cNvPr>
          <p:cNvSpPr>
            <a:spLocks noGrp="1"/>
          </p:cNvSpPr>
          <p:nvPr>
            <p:ph type="body" sz="quarter" idx="11" hasCustomPrompt="1"/>
          </p:nvPr>
        </p:nvSpPr>
        <p:spPr>
          <a:xfrm>
            <a:off x="385221" y="790415"/>
            <a:ext cx="10269322" cy="351080"/>
          </a:xfrm>
          <a:prstGeom prst="rect">
            <a:avLst/>
          </a:prstGeom>
        </p:spPr>
        <p:txBody>
          <a:bodyPr/>
          <a:lstStyle>
            <a:lvl1pPr marL="0" indent="0">
              <a:buNone/>
              <a:defRPr lang="en-US" sz="1800" kern="1200" dirty="0" smtClean="0">
                <a:solidFill>
                  <a:schemeClr val="tx1"/>
                </a:solidFill>
                <a:latin typeface="Avenir Next LT Pro Light" panose="020F0502020204030204" pitchFamily="34" charset="0"/>
                <a:ea typeface="+mn-ea"/>
                <a:cs typeface="+mn-cs"/>
              </a:defRPr>
            </a:lvl1pPr>
          </a:lstStyle>
          <a:p>
            <a:pPr lvl="0"/>
            <a:r>
              <a:rPr lang="en-US" dirty="0"/>
              <a:t>(Subtitle or citations)</a:t>
            </a:r>
          </a:p>
        </p:txBody>
      </p:sp>
      <p:sp>
        <p:nvSpPr>
          <p:cNvPr id="20" name="Text Placeholder 19">
            <a:extLst>
              <a:ext uri="{FF2B5EF4-FFF2-40B4-BE49-F238E27FC236}">
                <a16:creationId xmlns:a16="http://schemas.microsoft.com/office/drawing/2014/main" id="{76DF7612-975E-C9E2-77A5-8066BE0A90F6}"/>
              </a:ext>
            </a:extLst>
          </p:cNvPr>
          <p:cNvSpPr>
            <a:spLocks noGrp="1"/>
          </p:cNvSpPr>
          <p:nvPr>
            <p:ph type="body" sz="quarter" idx="13"/>
          </p:nvPr>
        </p:nvSpPr>
        <p:spPr>
          <a:xfrm>
            <a:off x="385763" y="1381125"/>
            <a:ext cx="10268780" cy="4810125"/>
          </a:xfrm>
          <a:prstGeom prst="rect">
            <a:avLst/>
          </a:prstGeom>
        </p:spPr>
        <p:txBody>
          <a:bodyPr/>
          <a:lstStyle>
            <a:lvl1pPr marL="91440" indent="-91440">
              <a:lnSpc>
                <a:spcPct val="110000"/>
              </a:lnSpc>
              <a:spcBef>
                <a:spcPts val="1200"/>
              </a:spcBef>
              <a:buFont typeface="Avenir Next LT Pro Light" panose="020B0304020202020204" pitchFamily="34" charset="0"/>
              <a:buChar char=" "/>
              <a:defRPr sz="2400"/>
            </a:lvl1pPr>
            <a:lvl2pPr marL="365760">
              <a:lnSpc>
                <a:spcPct val="110000"/>
              </a:lnSpc>
              <a:defRPr sz="2000"/>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86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799E-2104-99BD-7FB8-206BC5316C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F927CD0-B5DC-DDC8-BC2B-4F76FF00E74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42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CB9E-B849-9748-0B73-098B669DA7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4E3EB-30F8-111E-890F-5C550E49209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48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551-AA5D-E6A2-6963-A6AB368BDA2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CC24B17-E7CA-B21B-1998-A75D96A9D57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7F53F-B7E6-A8C1-BEB4-561175A16F4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5715D-16E1-2983-9236-43F6E2EF1E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8B2993-5EB5-F0E5-5395-58FFC7DBE34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63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4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4A86-6E31-B68E-A104-4C7EF337526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B7C56-BC7D-B9A5-6722-9EB8E438416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E0A594-0B75-C40A-79E6-621674054FE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684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6598-C6ED-D320-8EE9-30E458F3163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9C5B6-8454-7AAB-B72B-640BA38D0A7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20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A46D-71DC-4388-D6A9-423B5B2AE03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88CDFC-538E-6190-3BD0-A4F67232FEB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D6ACC9-E028-5829-5D84-A4E22499A448}"/>
              </a:ext>
            </a:extLst>
          </p:cNvPr>
          <p:cNvSpPr txBox="1"/>
          <p:nvPr userDrawn="1"/>
        </p:nvSpPr>
        <p:spPr>
          <a:xfrm>
            <a:off x="22222" y="6484546"/>
            <a:ext cx="1800406" cy="276999"/>
          </a:xfrm>
          <a:prstGeom prst="rect">
            <a:avLst/>
          </a:prstGeom>
          <a:noFill/>
        </p:spPr>
        <p:txBody>
          <a:bodyPr wrap="square" rtlCol="0" anchor="ctr">
            <a:spAutoFit/>
          </a:bodyPr>
          <a:lstStyle/>
          <a:p>
            <a:pPr algn="r"/>
            <a:r>
              <a:rPr lang="en-US" sz="1200" b="0" dirty="0">
                <a:solidFill>
                  <a:srgbClr val="00306C"/>
                </a:solidFill>
                <a:latin typeface="+mn-lt"/>
                <a:cs typeface="Arial" panose="020B0604020202020204" pitchFamily="34" charset="0"/>
              </a:rPr>
              <a:t>Holler, Kedron &amp; Bardin</a:t>
            </a:r>
          </a:p>
        </p:txBody>
      </p:sp>
      <p:sp>
        <p:nvSpPr>
          <p:cNvPr id="8" name="TextBox 7">
            <a:extLst>
              <a:ext uri="{FF2B5EF4-FFF2-40B4-BE49-F238E27FC236}">
                <a16:creationId xmlns:a16="http://schemas.microsoft.com/office/drawing/2014/main" id="{573DC4B7-EEEB-9E74-E5E8-7421470F3E3E}"/>
              </a:ext>
            </a:extLst>
          </p:cNvPr>
          <p:cNvSpPr txBox="1"/>
          <p:nvPr userDrawn="1"/>
        </p:nvSpPr>
        <p:spPr>
          <a:xfrm>
            <a:off x="1820248" y="6492240"/>
            <a:ext cx="4189936" cy="276999"/>
          </a:xfrm>
          <a:prstGeom prst="rect">
            <a:avLst/>
          </a:prstGeom>
          <a:noFill/>
        </p:spPr>
        <p:txBody>
          <a:bodyPr wrap="square" rtlCol="0" anchor="ctr">
            <a:spAutoFit/>
          </a:bodyPr>
          <a:lstStyle/>
          <a:p>
            <a:r>
              <a:rPr lang="en-US" sz="1200" dirty="0"/>
              <a:t>Reproducing and Replicating Spatial Data Science</a:t>
            </a:r>
            <a:endParaRPr lang="en-US" sz="1200" dirty="0">
              <a:solidFill>
                <a:schemeClr val="bg2">
                  <a:lumMod val="50000"/>
                </a:schemeClr>
              </a:solidFill>
              <a:latin typeface="AvenirNextforSAS Light" panose="020B0403020202020204" pitchFamily="34" charset="0"/>
              <a:cs typeface="Arial" panose="020B0604020202020204" pitchFamily="34" charset="0"/>
            </a:endParaRPr>
          </a:p>
        </p:txBody>
      </p:sp>
      <p:sp>
        <p:nvSpPr>
          <p:cNvPr id="9" name="Slide Number Placeholder 4">
            <a:extLst>
              <a:ext uri="{FF2B5EF4-FFF2-40B4-BE49-F238E27FC236}">
                <a16:creationId xmlns:a16="http://schemas.microsoft.com/office/drawing/2014/main" id="{65B88FDC-3C7C-7B32-D3BE-F5C23798D564}"/>
              </a:ext>
            </a:extLst>
          </p:cNvPr>
          <p:cNvSpPr txBox="1">
            <a:spLocks/>
          </p:cNvSpPr>
          <p:nvPr userDrawn="1"/>
        </p:nvSpPr>
        <p:spPr>
          <a:xfrm>
            <a:off x="11666807" y="6492240"/>
            <a:ext cx="502971" cy="27700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27748E-CD35-4014-937D-97776722114C}" type="slidenum">
              <a:rPr lang="en-US" sz="1200" b="1" kern="1200" smtClean="0">
                <a:solidFill>
                  <a:srgbClr val="00306C"/>
                </a:solidFill>
                <a:latin typeface="+mn-lt"/>
                <a:ea typeface="+mn-ea"/>
                <a:cs typeface="Arial" panose="020B0604020202020204" pitchFamily="34" charset="0"/>
              </a:rPr>
              <a:pPr/>
              <a:t>‹#›</a:t>
            </a:fld>
            <a:endParaRPr lang="en-US" sz="1200" b="1" kern="1200" dirty="0">
              <a:solidFill>
                <a:srgbClr val="00306C"/>
              </a:solidFill>
              <a:latin typeface="+mn-lt"/>
              <a:ea typeface="+mn-ea"/>
              <a:cs typeface="Arial" panose="020B0604020202020204" pitchFamily="34" charset="0"/>
            </a:endParaRPr>
          </a:p>
        </p:txBody>
      </p:sp>
      <p:cxnSp>
        <p:nvCxnSpPr>
          <p:cNvPr id="10" name="Straight Connector 9">
            <a:extLst>
              <a:ext uri="{FF2B5EF4-FFF2-40B4-BE49-F238E27FC236}">
                <a16:creationId xmlns:a16="http://schemas.microsoft.com/office/drawing/2014/main" id="{B111B754-13B0-58EB-7675-979CD2B1FD6B}"/>
              </a:ext>
            </a:extLst>
          </p:cNvPr>
          <p:cNvCxnSpPr/>
          <p:nvPr userDrawn="1"/>
        </p:nvCxnSpPr>
        <p:spPr>
          <a:xfrm flipH="1">
            <a:off x="11666807" y="6492240"/>
            <a:ext cx="2381" cy="274320"/>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C65E77-8DB2-FBBE-3FDD-840EE2212C62}"/>
              </a:ext>
            </a:extLst>
          </p:cNvPr>
          <p:cNvSpPr txBox="1"/>
          <p:nvPr userDrawn="1"/>
        </p:nvSpPr>
        <p:spPr>
          <a:xfrm>
            <a:off x="10182692" y="6492240"/>
            <a:ext cx="1484115" cy="276999"/>
          </a:xfrm>
          <a:prstGeom prst="rect">
            <a:avLst/>
          </a:prstGeom>
          <a:noFill/>
        </p:spPr>
        <p:txBody>
          <a:bodyPr wrap="square" rtlCol="0" anchor="ctr">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a:t>
            </a:r>
            <a:r>
              <a:rPr lang="en-US" sz="1200" dirty="0">
                <a:solidFill>
                  <a:schemeClr val="bg2">
                    <a:lumMod val="50000"/>
                  </a:schemeClr>
                </a:solidFill>
                <a:latin typeface="+mn-lt"/>
                <a:cs typeface="Arial" panose="020B0604020202020204" pitchFamily="34" charset="0"/>
              </a:rPr>
              <a:t>UCSB2023</a:t>
            </a:r>
          </a:p>
        </p:txBody>
      </p:sp>
      <p:cxnSp>
        <p:nvCxnSpPr>
          <p:cNvPr id="12" name="Straight Connector 11">
            <a:extLst>
              <a:ext uri="{FF2B5EF4-FFF2-40B4-BE49-F238E27FC236}">
                <a16:creationId xmlns:a16="http://schemas.microsoft.com/office/drawing/2014/main" id="{EDF35A8E-A8EA-5DEA-2232-627D075CF8C5}"/>
              </a:ext>
            </a:extLst>
          </p:cNvPr>
          <p:cNvCxnSpPr>
            <a:cxnSpLocks/>
          </p:cNvCxnSpPr>
          <p:nvPr userDrawn="1"/>
        </p:nvCxnSpPr>
        <p:spPr>
          <a:xfrm>
            <a:off x="1822628" y="6492240"/>
            <a:ext cx="0" cy="274320"/>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F8023B-1683-B4D7-4D68-F6D692445639}"/>
              </a:ext>
            </a:extLst>
          </p:cNvPr>
          <p:cNvCxnSpPr>
            <a:cxnSpLocks/>
          </p:cNvCxnSpPr>
          <p:nvPr userDrawn="1"/>
        </p:nvCxnSpPr>
        <p:spPr>
          <a:xfrm>
            <a:off x="274319" y="246269"/>
            <a:ext cx="0" cy="854111"/>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92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3" r:id="rId5"/>
    <p:sldLayoutId id="2147483655"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hegsrr.github.i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egsrr.github.io/Workshop-UCSB-202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5CEF73-2836-1A85-C795-556D1BFB9411}"/>
              </a:ext>
            </a:extLst>
          </p:cNvPr>
          <p:cNvSpPr/>
          <p:nvPr/>
        </p:nvSpPr>
        <p:spPr>
          <a:xfrm>
            <a:off x="0" y="6411697"/>
            <a:ext cx="12192000" cy="4463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beach with a body of water and a blue sky&#10;&#10;Description automatically generated">
            <a:extLst>
              <a:ext uri="{FF2B5EF4-FFF2-40B4-BE49-F238E27FC236}">
                <a16:creationId xmlns:a16="http://schemas.microsoft.com/office/drawing/2014/main" id="{826EC2C9-064C-859B-8619-F211FA08C691}"/>
              </a:ext>
            </a:extLst>
          </p:cNvPr>
          <p:cNvPicPr>
            <a:picLocks noChangeAspect="1"/>
          </p:cNvPicPr>
          <p:nvPr/>
        </p:nvPicPr>
        <p:blipFill rotWithShape="1">
          <a:blip r:embed="rId2"/>
          <a:srcRect t="25812" b="29525"/>
          <a:stretch/>
        </p:blipFill>
        <p:spPr>
          <a:xfrm>
            <a:off x="0" y="-12455"/>
            <a:ext cx="12192000" cy="3630158"/>
          </a:xfrm>
          <a:prstGeom prst="rect">
            <a:avLst/>
          </a:prstGeom>
        </p:spPr>
      </p:pic>
      <p:sp>
        <p:nvSpPr>
          <p:cNvPr id="2" name="Rectangle 1">
            <a:extLst>
              <a:ext uri="{FF2B5EF4-FFF2-40B4-BE49-F238E27FC236}">
                <a16:creationId xmlns:a16="http://schemas.microsoft.com/office/drawing/2014/main" id="{F5FAEB41-BFE3-F4B2-DAF7-67747C466A84}"/>
              </a:ext>
            </a:extLst>
          </p:cNvPr>
          <p:cNvSpPr/>
          <p:nvPr/>
        </p:nvSpPr>
        <p:spPr>
          <a:xfrm>
            <a:off x="-1" y="3339292"/>
            <a:ext cx="12192001" cy="370702"/>
          </a:xfrm>
          <a:prstGeom prst="rect">
            <a:avLst/>
          </a:prstGeom>
          <a:solidFill>
            <a:srgbClr val="04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3579D4E-2415-6433-2FF9-7F45040FFAB1}"/>
              </a:ext>
            </a:extLst>
          </p:cNvPr>
          <p:cNvSpPr txBox="1"/>
          <p:nvPr/>
        </p:nvSpPr>
        <p:spPr>
          <a:xfrm>
            <a:off x="387927" y="4010955"/>
            <a:ext cx="10300668" cy="523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Reproducing and Replicating Spatial Data Science</a:t>
            </a:r>
          </a:p>
        </p:txBody>
      </p:sp>
      <p:sp>
        <p:nvSpPr>
          <p:cNvPr id="6" name="TextBox 5">
            <a:extLst>
              <a:ext uri="{FF2B5EF4-FFF2-40B4-BE49-F238E27FC236}">
                <a16:creationId xmlns:a16="http://schemas.microsoft.com/office/drawing/2014/main" id="{0A69F8E5-D11A-3E9D-75DC-B2153A94142D}"/>
              </a:ext>
            </a:extLst>
          </p:cNvPr>
          <p:cNvSpPr txBox="1"/>
          <p:nvPr/>
        </p:nvSpPr>
        <p:spPr>
          <a:xfrm>
            <a:off x="387927" y="4680148"/>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Joseph Holler, Peter Kedron, and Sarah Bardin</a:t>
            </a:r>
          </a:p>
        </p:txBody>
      </p:sp>
      <p:pic>
        <p:nvPicPr>
          <p:cNvPr id="7" name="Picture 6" descr="A picture containing silhouette&#10;&#10;Description automatically generated">
            <a:extLst>
              <a:ext uri="{FF2B5EF4-FFF2-40B4-BE49-F238E27FC236}">
                <a16:creationId xmlns:a16="http://schemas.microsoft.com/office/drawing/2014/main" id="{ACB898B7-3140-EBB2-3B47-BAFA0302B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8172" y="5701807"/>
            <a:ext cx="1682578" cy="1682578"/>
          </a:xfrm>
          <a:prstGeom prst="rect">
            <a:avLst/>
          </a:prstGeom>
        </p:spPr>
      </p:pic>
      <p:pic>
        <p:nvPicPr>
          <p:cNvPr id="1026" name="Picture 2">
            <a:extLst>
              <a:ext uri="{FF2B5EF4-FFF2-40B4-BE49-F238E27FC236}">
                <a16:creationId xmlns:a16="http://schemas.microsoft.com/office/drawing/2014/main" id="{35EA59DD-1386-51F3-0CA7-0A50BF4C7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041" y="6275692"/>
            <a:ext cx="1239759" cy="534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ddlebury College Shield and Seal">
            <a:extLst>
              <a:ext uri="{FF2B5EF4-FFF2-40B4-BE49-F238E27FC236}">
                <a16:creationId xmlns:a16="http://schemas.microsoft.com/office/drawing/2014/main" id="{9D5272E8-DA05-3731-50E9-2C23595A643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38747" y="6391241"/>
            <a:ext cx="1052922" cy="400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22D191-E98F-1DA2-A8F3-A9AA5748603C}"/>
              </a:ext>
            </a:extLst>
          </p:cNvPr>
          <p:cNvSpPr txBox="1"/>
          <p:nvPr/>
        </p:nvSpPr>
        <p:spPr>
          <a:xfrm>
            <a:off x="387927" y="5418553"/>
            <a:ext cx="24401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ea typeface="+mn-ea"/>
                <a:cs typeface="+mn-cs"/>
                <a:hlinkClick r:id="rId6"/>
              </a:rPr>
              <a:t>HEGSRR.github.io</a:t>
            </a:r>
            <a:endParaRPr kumimoji="0" lang="en-US" sz="2000"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9" name="TextBox 8">
            <a:extLst>
              <a:ext uri="{FF2B5EF4-FFF2-40B4-BE49-F238E27FC236}">
                <a16:creationId xmlns:a16="http://schemas.microsoft.com/office/drawing/2014/main" id="{FC21C9C9-240E-0FEF-F969-10524C4A2C80}"/>
              </a:ext>
            </a:extLst>
          </p:cNvPr>
          <p:cNvSpPr txBox="1"/>
          <p:nvPr/>
        </p:nvSpPr>
        <p:spPr>
          <a:xfrm>
            <a:off x="96982" y="6392548"/>
            <a:ext cx="6151418"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ea typeface="+mn-ea"/>
                <a:cs typeface="+mn-cs"/>
              </a:rPr>
              <a:t>Funding </a:t>
            </a:r>
            <a:r>
              <a:rPr kumimoji="0" lang="en-US" sz="1600" b="0" i="0" u="none" strike="noStrike" kern="1200" cap="none" spc="0" normalizeH="0" baseline="0" noProof="0" dirty="0">
                <a:ln>
                  <a:noFill/>
                </a:ln>
                <a:solidFill>
                  <a:prstClr val="black"/>
                </a:solidFill>
                <a:effectLst/>
                <a:uLnTx/>
                <a:uFillTx/>
              </a:rPr>
              <a:t>Support</a:t>
            </a:r>
            <a:r>
              <a:rPr kumimoji="0" lang="en-US" sz="1600" b="0" i="0" u="none" strike="noStrike" kern="1200" cap="none" spc="0" normalizeH="0" baseline="0" noProof="0" dirty="0">
                <a:ln>
                  <a:noFill/>
                </a:ln>
                <a:solidFill>
                  <a:prstClr val="black"/>
                </a:solidFill>
                <a:effectLst/>
                <a:uLnTx/>
                <a:uFillTx/>
                <a:ea typeface="+mn-ea"/>
                <a:cs typeface="+mn-cs"/>
              </a:rPr>
              <a:t> from NSF BCS-2049837, NSF OAC-1743184</a:t>
            </a:r>
            <a:r>
              <a:rPr kumimoji="0" lang="en-US" sz="1600" b="0" i="0" u="none" strike="noStrike" kern="1200" cap="none" spc="0" normalizeH="0" baseline="0" noProof="0" dirty="0">
                <a:ln>
                  <a:noFill/>
                </a:ln>
                <a:solidFill>
                  <a:prstClr val="black"/>
                </a:solidFill>
                <a:effectLst/>
                <a:uLnTx/>
                <a:uFillTx/>
                <a:ea typeface="+mn-ea"/>
                <a:cs typeface="Arial" panose="020B0604020202020204" pitchFamily="34" charset="0"/>
              </a:rPr>
              <a:t> </a:t>
            </a:r>
            <a:endParaRPr kumimoji="0" lang="en-US" sz="1600" b="0" i="0" u="none" strike="noStrike" kern="1200" cap="none" spc="0" normalizeH="0" baseline="0" noProof="0" dirty="0">
              <a:ln>
                <a:noFill/>
              </a:ln>
              <a:solidFill>
                <a:prstClr val="black"/>
              </a:solidFill>
              <a:effectLst/>
              <a:uLnTx/>
              <a:uFillTx/>
              <a:ea typeface="+mn-ea"/>
              <a:cs typeface="+mn-cs"/>
            </a:endParaRPr>
          </a:p>
        </p:txBody>
      </p:sp>
      <p:pic>
        <p:nvPicPr>
          <p:cNvPr id="10" name="Picture 9" descr="A qr code on a white background&#10;&#10;Description automatically generated">
            <a:extLst>
              <a:ext uri="{FF2B5EF4-FFF2-40B4-BE49-F238E27FC236}">
                <a16:creationId xmlns:a16="http://schemas.microsoft.com/office/drawing/2014/main" id="{5E2A6901-46AA-8B11-567A-111AA30DF9F9}"/>
              </a:ext>
            </a:extLst>
          </p:cNvPr>
          <p:cNvPicPr>
            <a:picLocks noChangeAspect="1"/>
          </p:cNvPicPr>
          <p:nvPr/>
        </p:nvPicPr>
        <p:blipFill>
          <a:blip r:embed="rId7"/>
          <a:stretch>
            <a:fillRect/>
          </a:stretch>
        </p:blipFill>
        <p:spPr>
          <a:xfrm>
            <a:off x="9422823" y="3822596"/>
            <a:ext cx="2381250" cy="2381250"/>
          </a:xfrm>
          <a:prstGeom prst="rect">
            <a:avLst/>
          </a:prstGeom>
        </p:spPr>
      </p:pic>
    </p:spTree>
    <p:extLst>
      <p:ext uri="{BB962C8B-B14F-4D97-AF65-F5344CB8AC3E}">
        <p14:creationId xmlns:p14="http://schemas.microsoft.com/office/powerpoint/2010/main" val="37324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C8B003-1F66-4D38-39DD-52AA844464BA}"/>
              </a:ext>
            </a:extLst>
          </p:cNvPr>
          <p:cNvSpPr txBox="1"/>
          <p:nvPr/>
        </p:nvSpPr>
        <p:spPr>
          <a:xfrm>
            <a:off x="1033464" y="4816392"/>
            <a:ext cx="3222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been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E2E1F47D-BA73-27DD-1C2A-E69E4DBFD7A9}"/>
              </a:ext>
            </a:extLst>
          </p:cNvPr>
          <p:cNvSpPr txBox="1"/>
          <p:nvPr/>
        </p:nvSpPr>
        <p:spPr>
          <a:xfrm>
            <a:off x="352665" y="2309788"/>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0.020</a:t>
            </a:r>
          </a:p>
        </p:txBody>
      </p:sp>
      <p:sp>
        <p:nvSpPr>
          <p:cNvPr id="24" name="TextBox 23">
            <a:extLst>
              <a:ext uri="{FF2B5EF4-FFF2-40B4-BE49-F238E27FC236}">
                <a16:creationId xmlns:a16="http://schemas.microsoft.com/office/drawing/2014/main" id="{29D4A3D3-ADA1-4FDE-3FD4-2DF66A6AD4C7}"/>
              </a:ext>
            </a:extLst>
          </p:cNvPr>
          <p:cNvSpPr txBox="1"/>
          <p:nvPr/>
        </p:nvSpPr>
        <p:spPr>
          <a:xfrm>
            <a:off x="352665" y="2864232"/>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0.015</a:t>
            </a:r>
          </a:p>
        </p:txBody>
      </p:sp>
      <p:sp>
        <p:nvSpPr>
          <p:cNvPr id="25" name="TextBox 24">
            <a:extLst>
              <a:ext uri="{FF2B5EF4-FFF2-40B4-BE49-F238E27FC236}">
                <a16:creationId xmlns:a16="http://schemas.microsoft.com/office/drawing/2014/main" id="{0EFAA899-E8BD-FAE0-0E60-B34129716C51}"/>
              </a:ext>
            </a:extLst>
          </p:cNvPr>
          <p:cNvSpPr txBox="1"/>
          <p:nvPr/>
        </p:nvSpPr>
        <p:spPr>
          <a:xfrm>
            <a:off x="352665" y="3413805"/>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0.010</a:t>
            </a:r>
          </a:p>
        </p:txBody>
      </p:sp>
      <p:sp>
        <p:nvSpPr>
          <p:cNvPr id="26" name="TextBox 25">
            <a:extLst>
              <a:ext uri="{FF2B5EF4-FFF2-40B4-BE49-F238E27FC236}">
                <a16:creationId xmlns:a16="http://schemas.microsoft.com/office/drawing/2014/main" id="{75739B4A-B4BA-05C6-4ED4-18770A19742C}"/>
              </a:ext>
            </a:extLst>
          </p:cNvPr>
          <p:cNvSpPr txBox="1"/>
          <p:nvPr/>
        </p:nvSpPr>
        <p:spPr>
          <a:xfrm>
            <a:off x="352665" y="3976826"/>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0.005</a:t>
            </a:r>
          </a:p>
        </p:txBody>
      </p:sp>
      <p:grpSp>
        <p:nvGrpSpPr>
          <p:cNvPr id="2" name="Group 1">
            <a:extLst>
              <a:ext uri="{FF2B5EF4-FFF2-40B4-BE49-F238E27FC236}">
                <a16:creationId xmlns:a16="http://schemas.microsoft.com/office/drawing/2014/main" id="{18499ADE-1456-C6AE-D076-99E9F15F8A0F}"/>
              </a:ext>
            </a:extLst>
          </p:cNvPr>
          <p:cNvGrpSpPr/>
          <p:nvPr/>
        </p:nvGrpSpPr>
        <p:grpSpPr>
          <a:xfrm>
            <a:off x="4774430" y="1858050"/>
            <a:ext cx="3376373" cy="3266119"/>
            <a:chOff x="4774430" y="1858050"/>
            <a:chExt cx="3376373" cy="3266119"/>
          </a:xfrm>
        </p:grpSpPr>
        <p:sp>
          <p:nvSpPr>
            <p:cNvPr id="21" name="TextBox 20">
              <a:extLst>
                <a:ext uri="{FF2B5EF4-FFF2-40B4-BE49-F238E27FC236}">
                  <a16:creationId xmlns:a16="http://schemas.microsoft.com/office/drawing/2014/main" id="{135933A8-277E-F11F-25D1-2B355CAB6B72}"/>
                </a:ext>
              </a:extLst>
            </p:cNvPr>
            <p:cNvSpPr txBox="1"/>
            <p:nvPr/>
          </p:nvSpPr>
          <p:spPr>
            <a:xfrm>
              <a:off x="4840941" y="4816392"/>
              <a:ext cx="31697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Could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7" name="Picture 26" descr="Chart, line chart&#10;&#10;Description automatically generated">
              <a:extLst>
                <a:ext uri="{FF2B5EF4-FFF2-40B4-BE49-F238E27FC236}">
                  <a16:creationId xmlns:a16="http://schemas.microsoft.com/office/drawing/2014/main" id="{E5F31277-5D74-C14C-5E01-1C1568EE74EB}"/>
                </a:ext>
              </a:extLst>
            </p:cNvPr>
            <p:cNvPicPr>
              <a:picLocks noChangeAspect="1"/>
            </p:cNvPicPr>
            <p:nvPr/>
          </p:nvPicPr>
          <p:blipFill rotWithShape="1">
            <a:blip r:embed="rId2">
              <a:extLst>
                <a:ext uri="{28A0092B-C50C-407E-A947-70E740481C1C}">
                  <a14:useLocalDpi xmlns:a14="http://schemas.microsoft.com/office/drawing/2010/main" val="0"/>
                </a:ext>
              </a:extLst>
            </a:blip>
            <a:srcRect l="10822" t="1" b="5088"/>
            <a:stretch/>
          </p:blipFill>
          <p:spPr>
            <a:xfrm>
              <a:off x="4774430" y="1858050"/>
              <a:ext cx="3376373" cy="2940082"/>
            </a:xfrm>
            <a:prstGeom prst="rect">
              <a:avLst/>
            </a:prstGeom>
          </p:spPr>
        </p:pic>
      </p:grpSp>
      <p:grpSp>
        <p:nvGrpSpPr>
          <p:cNvPr id="3" name="Group 2">
            <a:extLst>
              <a:ext uri="{FF2B5EF4-FFF2-40B4-BE49-F238E27FC236}">
                <a16:creationId xmlns:a16="http://schemas.microsoft.com/office/drawing/2014/main" id="{639829A5-AC9F-E16E-1583-56F08191D534}"/>
              </a:ext>
            </a:extLst>
          </p:cNvPr>
          <p:cNvGrpSpPr/>
          <p:nvPr/>
        </p:nvGrpSpPr>
        <p:grpSpPr>
          <a:xfrm>
            <a:off x="8583641" y="1864942"/>
            <a:ext cx="3334038" cy="3259227"/>
            <a:chOff x="8583641" y="1864942"/>
            <a:chExt cx="3334038" cy="3259227"/>
          </a:xfrm>
        </p:grpSpPr>
        <p:sp>
          <p:nvSpPr>
            <p:cNvPr id="22" name="TextBox 21">
              <a:extLst>
                <a:ext uri="{FF2B5EF4-FFF2-40B4-BE49-F238E27FC236}">
                  <a16:creationId xmlns:a16="http://schemas.microsoft.com/office/drawing/2014/main" id="{D7E9CFA1-A344-8777-EE5A-D1D4B6C3ECAE}"/>
                </a:ext>
              </a:extLst>
            </p:cNvPr>
            <p:cNvSpPr txBox="1"/>
            <p:nvPr/>
          </p:nvSpPr>
          <p:spPr>
            <a:xfrm>
              <a:off x="8646458" y="4816392"/>
              <a:ext cx="32114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Should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8" name="Picture 27" descr="Chart, line chart&#10;&#10;Description automatically generated">
              <a:extLst>
                <a:ext uri="{FF2B5EF4-FFF2-40B4-BE49-F238E27FC236}">
                  <a16:creationId xmlns:a16="http://schemas.microsoft.com/office/drawing/2014/main" id="{23496143-8492-221D-ACEE-6854D0CEADC0}"/>
                </a:ext>
              </a:extLst>
            </p:cNvPr>
            <p:cNvPicPr>
              <a:picLocks noChangeAspect="1"/>
            </p:cNvPicPr>
            <p:nvPr/>
          </p:nvPicPr>
          <p:blipFill rotWithShape="1">
            <a:blip r:embed="rId3">
              <a:extLst>
                <a:ext uri="{28A0092B-C50C-407E-A947-70E740481C1C}">
                  <a14:useLocalDpi xmlns:a14="http://schemas.microsoft.com/office/drawing/2010/main" val="0"/>
                </a:ext>
              </a:extLst>
            </a:blip>
            <a:srcRect l="11179" r="761" b="5089"/>
            <a:stretch/>
          </p:blipFill>
          <p:spPr>
            <a:xfrm>
              <a:off x="8583641" y="1864942"/>
              <a:ext cx="3334038" cy="2940082"/>
            </a:xfrm>
            <a:prstGeom prst="rect">
              <a:avLst/>
            </a:prstGeom>
          </p:spPr>
        </p:pic>
      </p:grpSp>
      <p:pic>
        <p:nvPicPr>
          <p:cNvPr id="29" name="Picture 28" descr="Chart, histogram&#10;&#10;Description automatically generated">
            <a:extLst>
              <a:ext uri="{FF2B5EF4-FFF2-40B4-BE49-F238E27FC236}">
                <a16:creationId xmlns:a16="http://schemas.microsoft.com/office/drawing/2014/main" id="{279D87FA-5115-5BCB-9904-D5D3A0207019}"/>
              </a:ext>
            </a:extLst>
          </p:cNvPr>
          <p:cNvPicPr>
            <a:picLocks noChangeAspect="1"/>
          </p:cNvPicPr>
          <p:nvPr/>
        </p:nvPicPr>
        <p:blipFill rotWithShape="1">
          <a:blip r:embed="rId4">
            <a:extLst>
              <a:ext uri="{28A0092B-C50C-407E-A947-70E740481C1C}">
                <a14:useLocalDpi xmlns:a14="http://schemas.microsoft.com/office/drawing/2010/main" val="0"/>
              </a:ext>
            </a:extLst>
          </a:blip>
          <a:srcRect l="10822" t="226" b="5820"/>
          <a:stretch/>
        </p:blipFill>
        <p:spPr>
          <a:xfrm>
            <a:off x="965219" y="1857734"/>
            <a:ext cx="3376374" cy="2910460"/>
          </a:xfrm>
          <a:prstGeom prst="rect">
            <a:avLst/>
          </a:prstGeom>
        </p:spPr>
      </p:pic>
      <p:sp>
        <p:nvSpPr>
          <p:cNvPr id="30" name="TextBox 29">
            <a:extLst>
              <a:ext uri="{FF2B5EF4-FFF2-40B4-BE49-F238E27FC236}">
                <a16:creationId xmlns:a16="http://schemas.microsoft.com/office/drawing/2014/main" id="{A27BFC74-4F46-1E27-77A7-61A01ECCA6D0}"/>
              </a:ext>
            </a:extLst>
          </p:cNvPr>
          <p:cNvSpPr txBox="1"/>
          <p:nvPr/>
        </p:nvSpPr>
        <p:spPr>
          <a:xfrm>
            <a:off x="274321" y="1857734"/>
            <a:ext cx="8609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Density</a:t>
            </a:r>
          </a:p>
        </p:txBody>
      </p:sp>
      <p:sp>
        <p:nvSpPr>
          <p:cNvPr id="37" name="TextBox 36">
            <a:extLst>
              <a:ext uri="{FF2B5EF4-FFF2-40B4-BE49-F238E27FC236}">
                <a16:creationId xmlns:a16="http://schemas.microsoft.com/office/drawing/2014/main" id="{197463EC-419F-CCA0-59D3-CA23C45415DC}"/>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What percentage of geographic research do you believe …</a:t>
            </a:r>
          </a:p>
        </p:txBody>
      </p:sp>
      <p:cxnSp>
        <p:nvCxnSpPr>
          <p:cNvPr id="39" name="Straight Connector 38">
            <a:extLst>
              <a:ext uri="{FF2B5EF4-FFF2-40B4-BE49-F238E27FC236}">
                <a16:creationId xmlns:a16="http://schemas.microsoft.com/office/drawing/2014/main" id="{263A2575-BEA9-CD23-56A0-E15234FB222E}"/>
              </a:ext>
            </a:extLst>
          </p:cNvPr>
          <p:cNvCxnSpPr>
            <a:cxnSpLocks/>
          </p:cNvCxnSpPr>
          <p:nvPr/>
        </p:nvCxnSpPr>
        <p:spPr>
          <a:xfrm>
            <a:off x="274321" y="250731"/>
            <a:ext cx="0" cy="673423"/>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EDB56D-3AF6-87C9-D8E8-BCDB9146481A}"/>
              </a:ext>
            </a:extLst>
          </p:cNvPr>
          <p:cNvSpPr txBox="1"/>
          <p:nvPr/>
        </p:nvSpPr>
        <p:spPr>
          <a:xfrm>
            <a:off x="323453" y="207919"/>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Missing Replication Studies</a:t>
            </a:r>
          </a:p>
        </p:txBody>
      </p:sp>
      <p:sp>
        <p:nvSpPr>
          <p:cNvPr id="5" name="TextBox 4">
            <a:extLst>
              <a:ext uri="{FF2B5EF4-FFF2-40B4-BE49-F238E27FC236}">
                <a16:creationId xmlns:a16="http://schemas.microsoft.com/office/drawing/2014/main" id="{713C0C74-A15B-81F7-6D3D-BEED7085A23A}"/>
              </a:ext>
            </a:extLst>
          </p:cNvPr>
          <p:cNvSpPr txBox="1"/>
          <p:nvPr/>
        </p:nvSpPr>
        <p:spPr>
          <a:xfrm>
            <a:off x="9790185" y="423752"/>
            <a:ext cx="156830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rPr>
              <a:t>BCS-2049837</a:t>
            </a:r>
            <a:endParaRPr kumimoji="0" lang="en-US" sz="1600" b="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endParaRPr>
          </a:p>
        </p:txBody>
      </p:sp>
      <p:pic>
        <p:nvPicPr>
          <p:cNvPr id="6" name="Picture 5" descr="Icon&#10;&#10;Description automatically generated">
            <a:extLst>
              <a:ext uri="{FF2B5EF4-FFF2-40B4-BE49-F238E27FC236}">
                <a16:creationId xmlns:a16="http://schemas.microsoft.com/office/drawing/2014/main" id="{96556941-0403-CFF2-9A83-849FB914AF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7059"/>
          <a:stretch/>
        </p:blipFill>
        <p:spPr>
          <a:xfrm>
            <a:off x="11358487" y="171336"/>
            <a:ext cx="742372" cy="788771"/>
          </a:xfrm>
          <a:prstGeom prst="rect">
            <a:avLst/>
          </a:prstGeom>
        </p:spPr>
      </p:pic>
    </p:spTree>
    <p:extLst>
      <p:ext uri="{BB962C8B-B14F-4D97-AF65-F5344CB8AC3E}">
        <p14:creationId xmlns:p14="http://schemas.microsoft.com/office/powerpoint/2010/main" val="379955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AAFEE80-77E6-4B4B-2AE5-D91A0194AAAB}"/>
              </a:ext>
            </a:extLst>
          </p:cNvPr>
          <p:cNvPicPr>
            <a:picLocks noChangeAspect="1"/>
          </p:cNvPicPr>
          <p:nvPr/>
        </p:nvPicPr>
        <p:blipFill rotWithShape="1">
          <a:blip r:embed="rId3">
            <a:extLst>
              <a:ext uri="{28A0092B-C50C-407E-A947-70E740481C1C}">
                <a14:useLocalDpi xmlns:a14="http://schemas.microsoft.com/office/drawing/2010/main" val="0"/>
              </a:ext>
            </a:extLst>
          </a:blip>
          <a:srcRect t="4784"/>
          <a:stretch/>
        </p:blipFill>
        <p:spPr>
          <a:xfrm>
            <a:off x="0" y="0"/>
            <a:ext cx="12192000" cy="6394291"/>
          </a:xfrm>
          <a:prstGeom prst="rect">
            <a:avLst/>
          </a:prstGeom>
        </p:spPr>
      </p:pic>
      <p:cxnSp>
        <p:nvCxnSpPr>
          <p:cNvPr id="10" name="Straight Connector 9">
            <a:extLst>
              <a:ext uri="{FF2B5EF4-FFF2-40B4-BE49-F238E27FC236}">
                <a16:creationId xmlns:a16="http://schemas.microsoft.com/office/drawing/2014/main" id="{A3B3C545-2CAF-B184-49D4-21C791240A88}"/>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735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DCB07-9CB2-41C4-BA41-B93A20AEC729}"/>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Reproducible workflows are the pragmatic solution to large-scale research studies </a:t>
            </a:r>
          </a:p>
        </p:txBody>
      </p:sp>
      <p:sp>
        <p:nvSpPr>
          <p:cNvPr id="5" name="TextBox 4">
            <a:extLst>
              <a:ext uri="{FF2B5EF4-FFF2-40B4-BE49-F238E27FC236}">
                <a16:creationId xmlns:a16="http://schemas.microsoft.com/office/drawing/2014/main" id="{83A620B0-A6FF-415F-9662-2D61878EDFC8}"/>
              </a:ext>
            </a:extLst>
          </p:cNvPr>
          <p:cNvSpPr txBox="1"/>
          <p:nvPr/>
        </p:nvSpPr>
        <p:spPr>
          <a:xfrm>
            <a:off x="323453" y="207919"/>
            <a:ext cx="10390040"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Practicality of R&amp;R in the Policy Environment</a:t>
            </a:r>
          </a:p>
        </p:txBody>
      </p:sp>
      <p:sp>
        <p:nvSpPr>
          <p:cNvPr id="2" name="Text Placeholder 5">
            <a:extLst>
              <a:ext uri="{FF2B5EF4-FFF2-40B4-BE49-F238E27FC236}">
                <a16:creationId xmlns:a16="http://schemas.microsoft.com/office/drawing/2014/main" id="{AD42BAFB-2337-8441-4CC2-62461E5EAC87}"/>
              </a:ext>
            </a:extLst>
          </p:cNvPr>
          <p:cNvSpPr txBox="1">
            <a:spLocks/>
          </p:cNvSpPr>
          <p:nvPr/>
        </p:nvSpPr>
        <p:spPr>
          <a:xfrm>
            <a:off x="547907" y="1575336"/>
            <a:ext cx="9941131" cy="446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Provides </a:t>
            </a:r>
            <a:r>
              <a:rPr lang="en-US" b="1" dirty="0"/>
              <a:t>quality assurance </a:t>
            </a:r>
            <a:r>
              <a:rPr lang="en-US" dirty="0"/>
              <a:t>that the numbers published in reports are </a:t>
            </a:r>
            <a:r>
              <a:rPr lang="en-US" b="1" dirty="0"/>
              <a:t>accurate and error-free</a:t>
            </a:r>
          </a:p>
          <a:p>
            <a:r>
              <a:rPr lang="en-US" dirty="0"/>
              <a:t> </a:t>
            </a:r>
            <a:r>
              <a:rPr lang="en-US" b="1" dirty="0"/>
              <a:t>Improves the efficiency </a:t>
            </a:r>
            <a:r>
              <a:rPr lang="en-US" dirty="0"/>
              <a:t>of conducting large-scale program and policy evaluation</a:t>
            </a:r>
          </a:p>
          <a:p>
            <a:r>
              <a:rPr lang="en-US" b="1" dirty="0"/>
              <a:t>Enhances transparency </a:t>
            </a:r>
            <a:r>
              <a:rPr lang="en-US" dirty="0"/>
              <a:t>of research allowing for </a:t>
            </a:r>
            <a:r>
              <a:rPr lang="en-US" b="1" dirty="0"/>
              <a:t>scrutinizing of assumptions, data sources, and methods</a:t>
            </a:r>
          </a:p>
          <a:p>
            <a:endParaRPr lang="en-US" dirty="0"/>
          </a:p>
        </p:txBody>
      </p:sp>
    </p:spTree>
    <p:extLst>
      <p:ext uri="{BB962C8B-B14F-4D97-AF65-F5344CB8AC3E}">
        <p14:creationId xmlns:p14="http://schemas.microsoft.com/office/powerpoint/2010/main" val="58815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DCB07-9CB2-41C4-BA41-B93A20AEC729}"/>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What percentage of geographic research do you believe …</a:t>
            </a:r>
          </a:p>
        </p:txBody>
      </p:sp>
      <p:sp>
        <p:nvSpPr>
          <p:cNvPr id="5" name="TextBox 4">
            <a:extLst>
              <a:ext uri="{FF2B5EF4-FFF2-40B4-BE49-F238E27FC236}">
                <a16:creationId xmlns:a16="http://schemas.microsoft.com/office/drawing/2014/main" id="{83A620B0-A6FF-415F-9662-2D61878EDFC8}"/>
              </a:ext>
            </a:extLst>
          </p:cNvPr>
          <p:cNvSpPr txBox="1"/>
          <p:nvPr/>
        </p:nvSpPr>
        <p:spPr>
          <a:xfrm>
            <a:off x="323453" y="207919"/>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R&amp;R as a matter of practice </a:t>
            </a:r>
          </a:p>
        </p:txBody>
      </p:sp>
      <p:sp>
        <p:nvSpPr>
          <p:cNvPr id="6" name="Left-Right Arrow 5">
            <a:extLst>
              <a:ext uri="{FF2B5EF4-FFF2-40B4-BE49-F238E27FC236}">
                <a16:creationId xmlns:a16="http://schemas.microsoft.com/office/drawing/2014/main" id="{7DAB311C-7413-A6CA-8923-8FEB31C77F57}"/>
              </a:ext>
            </a:extLst>
          </p:cNvPr>
          <p:cNvSpPr/>
          <p:nvPr/>
        </p:nvSpPr>
        <p:spPr>
          <a:xfrm>
            <a:off x="1695450" y="1348503"/>
            <a:ext cx="8801100" cy="2155376"/>
          </a:xfrm>
          <a:prstGeom prst="leftRightArrow">
            <a:avLst/>
          </a:prstGeom>
          <a:gradFill flip="none" rotWithShape="1">
            <a:gsLst>
              <a:gs pos="0">
                <a:srgbClr val="EF5645"/>
              </a:gs>
              <a:gs pos="52000">
                <a:srgbClr val="DEE7F6"/>
              </a:gs>
              <a:gs pos="100000">
                <a:srgbClr val="00306C"/>
              </a:gs>
            </a:gsLst>
            <a:lin ang="0" scaled="1"/>
            <a:tileRect/>
          </a:gradFill>
          <a:ln>
            <a:gradFill>
              <a:gsLst>
                <a:gs pos="0">
                  <a:schemeClr val="accent1">
                    <a:lumMod val="45000"/>
                    <a:lumOff val="55000"/>
                  </a:schemeClr>
                </a:gs>
                <a:gs pos="52000">
                  <a:srgbClr val="DEE7F6"/>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96502E9-7E92-7636-7E46-4EEE8FA74920}"/>
              </a:ext>
            </a:extLst>
          </p:cNvPr>
          <p:cNvGrpSpPr/>
          <p:nvPr/>
        </p:nvGrpSpPr>
        <p:grpSpPr>
          <a:xfrm>
            <a:off x="323454" y="3172722"/>
            <a:ext cx="4126924" cy="2561328"/>
            <a:chOff x="323454" y="3172722"/>
            <a:chExt cx="4126924" cy="2561328"/>
          </a:xfrm>
        </p:grpSpPr>
        <p:pic>
          <p:nvPicPr>
            <p:cNvPr id="8" name="Picture 7">
              <a:extLst>
                <a:ext uri="{FF2B5EF4-FFF2-40B4-BE49-F238E27FC236}">
                  <a16:creationId xmlns:a16="http://schemas.microsoft.com/office/drawing/2014/main" id="{E0BB21FA-C229-3C7E-A67D-F380F5F56395}"/>
                </a:ext>
              </a:extLst>
            </p:cNvPr>
            <p:cNvPicPr>
              <a:picLocks noChangeAspect="1"/>
            </p:cNvPicPr>
            <p:nvPr/>
          </p:nvPicPr>
          <p:blipFill>
            <a:blip r:embed="rId3"/>
            <a:stretch>
              <a:fillRect/>
            </a:stretch>
          </p:blipFill>
          <p:spPr>
            <a:xfrm>
              <a:off x="323454" y="3824005"/>
              <a:ext cx="4126924" cy="1910045"/>
            </a:xfrm>
            <a:prstGeom prst="rect">
              <a:avLst/>
            </a:prstGeom>
          </p:spPr>
        </p:pic>
        <p:cxnSp>
          <p:nvCxnSpPr>
            <p:cNvPr id="12" name="Straight Connector 11">
              <a:extLst>
                <a:ext uri="{FF2B5EF4-FFF2-40B4-BE49-F238E27FC236}">
                  <a16:creationId xmlns:a16="http://schemas.microsoft.com/office/drawing/2014/main" id="{ED5BDB8E-452B-8209-240E-C5AD5EB82D5D}"/>
                </a:ext>
              </a:extLst>
            </p:cNvPr>
            <p:cNvCxnSpPr/>
            <p:nvPr/>
          </p:nvCxnSpPr>
          <p:spPr>
            <a:xfrm>
              <a:off x="3086100" y="3172722"/>
              <a:ext cx="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2ACF284-98D4-149B-7066-B774BE04E8C2}"/>
              </a:ext>
            </a:extLst>
          </p:cNvPr>
          <p:cNvGrpSpPr/>
          <p:nvPr/>
        </p:nvGrpSpPr>
        <p:grpSpPr>
          <a:xfrm>
            <a:off x="4756900" y="3191772"/>
            <a:ext cx="3302948" cy="2542278"/>
            <a:chOff x="4756900" y="3191772"/>
            <a:chExt cx="3302948" cy="2542278"/>
          </a:xfrm>
        </p:grpSpPr>
        <p:pic>
          <p:nvPicPr>
            <p:cNvPr id="9" name="Picture 8">
              <a:extLst>
                <a:ext uri="{FF2B5EF4-FFF2-40B4-BE49-F238E27FC236}">
                  <a16:creationId xmlns:a16="http://schemas.microsoft.com/office/drawing/2014/main" id="{0A5FD24B-E44B-3470-70E7-E4F9D740545C}"/>
                </a:ext>
              </a:extLst>
            </p:cNvPr>
            <p:cNvPicPr>
              <a:picLocks noChangeAspect="1"/>
            </p:cNvPicPr>
            <p:nvPr/>
          </p:nvPicPr>
          <p:blipFill>
            <a:blip r:embed="rId4"/>
            <a:stretch>
              <a:fillRect/>
            </a:stretch>
          </p:blipFill>
          <p:spPr>
            <a:xfrm>
              <a:off x="4756900" y="4091314"/>
              <a:ext cx="3302948" cy="1642736"/>
            </a:xfrm>
            <a:prstGeom prst="rect">
              <a:avLst/>
            </a:prstGeom>
          </p:spPr>
        </p:pic>
        <p:cxnSp>
          <p:nvCxnSpPr>
            <p:cNvPr id="14" name="Straight Connector 13">
              <a:extLst>
                <a:ext uri="{FF2B5EF4-FFF2-40B4-BE49-F238E27FC236}">
                  <a16:creationId xmlns:a16="http://schemas.microsoft.com/office/drawing/2014/main" id="{50D38DB1-4F33-2916-B059-A3FDCC25540F}"/>
                </a:ext>
              </a:extLst>
            </p:cNvPr>
            <p:cNvCxnSpPr/>
            <p:nvPr/>
          </p:nvCxnSpPr>
          <p:spPr>
            <a:xfrm>
              <a:off x="6324600" y="3191772"/>
              <a:ext cx="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D95D38F-7454-8FE7-1E05-1EB3CDA2B791}"/>
              </a:ext>
            </a:extLst>
          </p:cNvPr>
          <p:cNvGrpSpPr/>
          <p:nvPr/>
        </p:nvGrpSpPr>
        <p:grpSpPr>
          <a:xfrm>
            <a:off x="8366370" y="3191772"/>
            <a:ext cx="3825630" cy="2608006"/>
            <a:chOff x="8366370" y="3191772"/>
            <a:chExt cx="3825630" cy="2608006"/>
          </a:xfrm>
        </p:grpSpPr>
        <p:pic>
          <p:nvPicPr>
            <p:cNvPr id="10" name="Picture 9">
              <a:extLst>
                <a:ext uri="{FF2B5EF4-FFF2-40B4-BE49-F238E27FC236}">
                  <a16:creationId xmlns:a16="http://schemas.microsoft.com/office/drawing/2014/main" id="{F77BB621-D705-593C-10C4-C71395D43CC1}"/>
                </a:ext>
              </a:extLst>
            </p:cNvPr>
            <p:cNvPicPr>
              <a:picLocks noChangeAspect="1"/>
            </p:cNvPicPr>
            <p:nvPr/>
          </p:nvPicPr>
          <p:blipFill>
            <a:blip r:embed="rId5"/>
            <a:stretch>
              <a:fillRect/>
            </a:stretch>
          </p:blipFill>
          <p:spPr>
            <a:xfrm>
              <a:off x="8366370" y="4112428"/>
              <a:ext cx="3825630" cy="1687350"/>
            </a:xfrm>
            <a:prstGeom prst="rect">
              <a:avLst/>
            </a:prstGeom>
          </p:spPr>
        </p:pic>
        <p:cxnSp>
          <p:nvCxnSpPr>
            <p:cNvPr id="16" name="Straight Connector 15">
              <a:extLst>
                <a:ext uri="{FF2B5EF4-FFF2-40B4-BE49-F238E27FC236}">
                  <a16:creationId xmlns:a16="http://schemas.microsoft.com/office/drawing/2014/main" id="{8305F697-91E7-9CB1-2139-13D4459C0CCA}"/>
                </a:ext>
              </a:extLst>
            </p:cNvPr>
            <p:cNvCxnSpPr>
              <a:cxnSpLocks/>
            </p:cNvCxnSpPr>
            <p:nvPr/>
          </p:nvCxnSpPr>
          <p:spPr>
            <a:xfrm>
              <a:off x="9029700" y="3191772"/>
              <a:ext cx="47625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4112CA3-6FA2-43D1-5062-C0E8C5E4B285}"/>
              </a:ext>
            </a:extLst>
          </p:cNvPr>
          <p:cNvSpPr txBox="1"/>
          <p:nvPr/>
        </p:nvSpPr>
        <p:spPr>
          <a:xfrm>
            <a:off x="2386915" y="2277467"/>
            <a:ext cx="7557182" cy="369332"/>
          </a:xfrm>
          <a:prstGeom prst="rect">
            <a:avLst/>
          </a:prstGeom>
          <a:noFill/>
        </p:spPr>
        <p:txBody>
          <a:bodyPr wrap="square">
            <a:spAutoFit/>
          </a:bodyPr>
          <a:lstStyle/>
          <a:p>
            <a:r>
              <a:rPr lang="en-US" sz="1800" b="1" dirty="0">
                <a:solidFill>
                  <a:schemeClr val="bg1"/>
                </a:solidFill>
              </a:rPr>
              <a:t>Less reproducible			             More reproducible</a:t>
            </a:r>
            <a:endParaRPr lang="en-US" b="1" dirty="0">
              <a:solidFill>
                <a:schemeClr val="bg1"/>
              </a:solidFill>
            </a:endParaRPr>
          </a:p>
        </p:txBody>
      </p:sp>
    </p:spTree>
    <p:extLst>
      <p:ext uri="{BB962C8B-B14F-4D97-AF65-F5344CB8AC3E}">
        <p14:creationId xmlns:p14="http://schemas.microsoft.com/office/powerpoint/2010/main" val="217967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Our R&amp;R Related Resources</a:t>
            </a:r>
          </a:p>
          <a:p>
            <a:endParaRPr lang="en-US" dirty="0"/>
          </a:p>
        </p:txBody>
      </p:sp>
      <p:sp>
        <p:nvSpPr>
          <p:cNvPr id="3" name="Text Placeholder 2">
            <a:extLst>
              <a:ext uri="{FF2B5EF4-FFF2-40B4-BE49-F238E27FC236}">
                <a16:creationId xmlns:a16="http://schemas.microsoft.com/office/drawing/2014/main" id="{A4548DB4-4ACA-B566-0B56-C4C6F350BB5B}"/>
              </a:ext>
            </a:extLst>
          </p:cNvPr>
          <p:cNvSpPr>
            <a:spLocks noGrp="1"/>
          </p:cNvSpPr>
          <p:nvPr>
            <p:ph type="body" sz="quarter" idx="11"/>
          </p:nvPr>
        </p:nvSpPr>
        <p:spPr/>
        <p:txBody>
          <a:bodyPr/>
          <a:lstStyle/>
          <a:p>
            <a:r>
              <a:rPr lang="da-DK" dirty="0"/>
              <a:t>Munafo et al. (2016), Kedron et al. (2020), Yu &amp; Kumbier (2020)</a:t>
            </a:r>
          </a:p>
        </p:txBody>
      </p:sp>
      <p:sp>
        <p:nvSpPr>
          <p:cNvPr id="6" name="Text Placeholder 5">
            <a:extLst>
              <a:ext uri="{FF2B5EF4-FFF2-40B4-BE49-F238E27FC236}">
                <a16:creationId xmlns:a16="http://schemas.microsoft.com/office/drawing/2014/main" id="{96C45F2A-7E30-CB0A-6483-C915B4F310A0}"/>
              </a:ext>
            </a:extLst>
          </p:cNvPr>
          <p:cNvSpPr>
            <a:spLocks noGrp="1"/>
          </p:cNvSpPr>
          <p:nvPr>
            <p:ph type="body" sz="quarter" idx="13"/>
          </p:nvPr>
        </p:nvSpPr>
        <p:spPr>
          <a:xfrm>
            <a:off x="5260769" y="1721922"/>
            <a:ext cx="6626430" cy="4469328"/>
          </a:xfrm>
        </p:spPr>
        <p:txBody>
          <a:bodyPr/>
          <a:lstStyle/>
          <a:p>
            <a:pPr>
              <a:buFont typeface="Arial" panose="020B0604020202020204" pitchFamily="34" charset="0"/>
              <a:buChar char="•"/>
            </a:pPr>
            <a:r>
              <a:rPr lang="en-US" dirty="0"/>
              <a:t> 5 Peer-reviewed Publications </a:t>
            </a:r>
          </a:p>
          <a:p>
            <a:pPr>
              <a:buFont typeface="Arial" panose="020B0604020202020204" pitchFamily="34" charset="0"/>
              <a:buChar char="•"/>
            </a:pPr>
            <a:r>
              <a:rPr lang="en-US" dirty="0"/>
              <a:t> 8 Reproduction and Replication Studies</a:t>
            </a:r>
          </a:p>
          <a:p>
            <a:pPr>
              <a:buFont typeface="Arial" panose="020B0604020202020204" pitchFamily="34" charset="0"/>
              <a:buChar char="•"/>
            </a:pPr>
            <a:r>
              <a:rPr lang="en-US" dirty="0"/>
              <a:t> 2 Surveys of Researcher Practices</a:t>
            </a:r>
          </a:p>
          <a:p>
            <a:pPr>
              <a:buFont typeface="Arial" panose="020B0604020202020204" pitchFamily="34" charset="0"/>
              <a:buChar char="•"/>
            </a:pPr>
            <a:r>
              <a:rPr lang="en-US" b="1" dirty="0">
                <a:solidFill>
                  <a:srgbClr val="EF5645"/>
                </a:solidFill>
                <a:latin typeface="Arial" panose="020B0604020202020204" pitchFamily="34" charset="0"/>
                <a:cs typeface="Arial" panose="020B0604020202020204" pitchFamily="34" charset="0"/>
              </a:rPr>
              <a:t> Reproducible Project Repository Template  </a:t>
            </a:r>
          </a:p>
          <a:p>
            <a:pPr>
              <a:buFont typeface="Arial" panose="020B0604020202020204" pitchFamily="34" charset="0"/>
              <a:buChar char="•"/>
            </a:pPr>
            <a:r>
              <a:rPr lang="en-US" dirty="0"/>
              <a:t> Manual In Development</a:t>
            </a:r>
          </a:p>
          <a:p>
            <a:pPr>
              <a:buFont typeface="Arial" panose="020B0604020202020204" pitchFamily="34" charset="0"/>
              <a:buChar char="•"/>
            </a:pPr>
            <a:r>
              <a:rPr lang="en-US" dirty="0"/>
              <a:t> 2 Course Syllabi </a:t>
            </a:r>
          </a:p>
          <a:p>
            <a:pPr>
              <a:buFont typeface="Arial" panose="020B0604020202020204" pitchFamily="34" charset="0"/>
              <a:buChar char="•"/>
            </a:pPr>
            <a:r>
              <a:rPr lang="en-US" dirty="0"/>
              <a:t> 9 RAs Mentored</a:t>
            </a:r>
          </a:p>
          <a:p>
            <a:pPr>
              <a:buFont typeface="Arial" panose="020B0604020202020204" pitchFamily="34" charset="0"/>
              <a:buChar char="•"/>
            </a:pPr>
            <a:r>
              <a:rPr lang="en-US" dirty="0"/>
              <a:t> ~50 Students Engaged in R&amp;R Studies</a:t>
            </a:r>
          </a:p>
          <a:p>
            <a:pPr>
              <a:buFont typeface="Arial" panose="020B0604020202020204" pitchFamily="34" charset="0"/>
              <a:buChar char="•"/>
            </a:pPr>
            <a:endParaRPr lang="en-US" dirty="0"/>
          </a:p>
        </p:txBody>
      </p:sp>
      <p:sp>
        <p:nvSpPr>
          <p:cNvPr id="5" name="Text Placeholder 5">
            <a:extLst>
              <a:ext uri="{FF2B5EF4-FFF2-40B4-BE49-F238E27FC236}">
                <a16:creationId xmlns:a16="http://schemas.microsoft.com/office/drawing/2014/main" id="{F1E76FE1-1875-30DC-6AB4-7DD382229299}"/>
              </a:ext>
            </a:extLst>
          </p:cNvPr>
          <p:cNvSpPr txBox="1">
            <a:spLocks/>
          </p:cNvSpPr>
          <p:nvPr/>
        </p:nvSpPr>
        <p:spPr>
          <a:xfrm>
            <a:off x="385762" y="1721922"/>
            <a:ext cx="4746677" cy="4469328"/>
          </a:xfrm>
          <a:prstGeom prst="rect">
            <a:avLst/>
          </a:prstGeom>
        </p:spPr>
        <p:txBody>
          <a:bodyPr/>
          <a:lstStyle>
            <a:lvl1pPr marL="91440" indent="-91440" algn="l" defTabSz="914400" rtl="0" eaLnBrk="1" latinLnBrk="0" hangingPunct="1">
              <a:lnSpc>
                <a:spcPct val="110000"/>
              </a:lnSpc>
              <a:spcBef>
                <a:spcPts val="1200"/>
              </a:spcBef>
              <a:buFont typeface="Avenir Next LT Pro Light" panose="020B0304020202020204" pitchFamily="34" charset="0"/>
              <a:buChar char=" "/>
              <a:defRPr sz="2400" kern="1200">
                <a:solidFill>
                  <a:schemeClr val="tx1"/>
                </a:solidFill>
                <a:latin typeface="+mn-lt"/>
                <a:ea typeface="+mn-ea"/>
                <a:cs typeface="+mn-cs"/>
              </a:defRPr>
            </a:lvl1pPr>
            <a:lvl2pPr marL="36576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latin typeface="Arial Rounded MT Bold" panose="020F0704030504030204" pitchFamily="34" charset="0"/>
              </a:rPr>
              <a:t>hegsrr.github.io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350" y="2796663"/>
            <a:ext cx="2857500" cy="2857500"/>
          </a:xfrm>
          <a:prstGeom prst="rect">
            <a:avLst/>
          </a:prstGeom>
        </p:spPr>
      </p:pic>
      <p:sp>
        <p:nvSpPr>
          <p:cNvPr id="7" name="Rectangle 6"/>
          <p:cNvSpPr/>
          <p:nvPr/>
        </p:nvSpPr>
        <p:spPr>
          <a:xfrm>
            <a:off x="544275" y="5654163"/>
            <a:ext cx="4220130" cy="369332"/>
          </a:xfrm>
          <a:prstGeom prst="rect">
            <a:avLst/>
          </a:prstGeom>
        </p:spPr>
        <p:txBody>
          <a:bodyPr wrap="none">
            <a:spAutoFit/>
          </a:bodyPr>
          <a:lstStyle/>
          <a:p>
            <a:r>
              <a:rPr lang="en-US" dirty="0"/>
              <a:t>hegsrr.github.io/Workshop-SDSS-2023/</a:t>
            </a:r>
          </a:p>
        </p:txBody>
      </p:sp>
    </p:spTree>
    <p:extLst>
      <p:ext uri="{BB962C8B-B14F-4D97-AF65-F5344CB8AC3E}">
        <p14:creationId xmlns:p14="http://schemas.microsoft.com/office/powerpoint/2010/main" val="97794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518549" y="3963454"/>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Open and Reproducible Research Practices</a:t>
            </a:r>
          </a:p>
        </p:txBody>
      </p:sp>
      <p:sp>
        <p:nvSpPr>
          <p:cNvPr id="5" name="TextBox 4">
            <a:extLst>
              <a:ext uri="{FF2B5EF4-FFF2-40B4-BE49-F238E27FC236}">
                <a16:creationId xmlns:a16="http://schemas.microsoft.com/office/drawing/2014/main" id="{F92911CC-0ABB-5FDC-5478-40F753B0BB2B}"/>
              </a:ext>
            </a:extLst>
          </p:cNvPr>
          <p:cNvSpPr txBox="1"/>
          <p:nvPr/>
        </p:nvSpPr>
        <p:spPr>
          <a:xfrm>
            <a:off x="518549" y="4632647"/>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quick review of practices in light of the survey results</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399796" y="4047288"/>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9280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Survey Results: You</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595900" y="2363056"/>
            <a:ext cx="2599363" cy="2681555"/>
          </a:xfrm>
        </p:spPr>
        <p:txBody>
          <a:bodyPr anchor="ctr"/>
          <a:lstStyle/>
          <a:p>
            <a:pPr marL="0" indent="0" algn="ctr">
              <a:buNone/>
            </a:pPr>
            <a:r>
              <a:rPr lang="en-US" sz="2000" dirty="0"/>
              <a:t>Goal: incremental progress as individuals and scientific community</a:t>
            </a:r>
            <a:br>
              <a:rPr lang="en-US" sz="2000" dirty="0"/>
            </a:br>
            <a:br>
              <a:rPr lang="en-US" sz="2000" dirty="0"/>
            </a:br>
            <a:r>
              <a:rPr lang="en-US" sz="2000" dirty="0"/>
              <a:t>Be kind to your future self!</a:t>
            </a:r>
          </a:p>
        </p:txBody>
      </p:sp>
      <p:pic>
        <p:nvPicPr>
          <p:cNvPr id="3" name="Picture 2">
            <a:extLst>
              <a:ext uri="{FF2B5EF4-FFF2-40B4-BE49-F238E27FC236}">
                <a16:creationId xmlns:a16="http://schemas.microsoft.com/office/drawing/2014/main" id="{CD2EA6C1-5FE2-93DA-B7AF-F378F1367E87}"/>
              </a:ext>
            </a:extLst>
          </p:cNvPr>
          <p:cNvPicPr>
            <a:picLocks noChangeAspect="1"/>
          </p:cNvPicPr>
          <p:nvPr/>
        </p:nvPicPr>
        <p:blipFill>
          <a:blip r:embed="rId2"/>
          <a:stretch>
            <a:fillRect/>
          </a:stretch>
        </p:blipFill>
        <p:spPr>
          <a:xfrm>
            <a:off x="3688422" y="1108235"/>
            <a:ext cx="7617900" cy="4641529"/>
          </a:xfrm>
          <a:prstGeom prst="rect">
            <a:avLst/>
          </a:prstGeom>
        </p:spPr>
      </p:pic>
    </p:spTree>
    <p:extLst>
      <p:ext uri="{BB962C8B-B14F-4D97-AF65-F5344CB8AC3E}">
        <p14:creationId xmlns:p14="http://schemas.microsoft.com/office/powerpoint/2010/main" val="100591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Results: Spatial Data Science Symposium</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595900" y="2363056"/>
            <a:ext cx="2599363" cy="2681555"/>
          </a:xfrm>
        </p:spPr>
        <p:txBody>
          <a:bodyPr anchor="ctr"/>
          <a:lstStyle/>
          <a:p>
            <a:pPr marL="0" indent="0" algn="ctr">
              <a:buNone/>
            </a:pPr>
            <a:r>
              <a:rPr lang="en-US" sz="2000" dirty="0"/>
              <a:t>Goal: incremental progress as individuals and scientific community</a:t>
            </a:r>
            <a:br>
              <a:rPr lang="en-US" sz="2000" dirty="0"/>
            </a:br>
            <a:br>
              <a:rPr lang="en-US" sz="2000" dirty="0"/>
            </a:br>
            <a:r>
              <a:rPr lang="en-US" sz="2000" dirty="0"/>
              <a:t>Be kind to your future self!</a:t>
            </a:r>
          </a:p>
        </p:txBody>
      </p:sp>
      <p:pic>
        <p:nvPicPr>
          <p:cNvPr id="8" name="Picture 7">
            <a:extLst>
              <a:ext uri="{FF2B5EF4-FFF2-40B4-BE49-F238E27FC236}">
                <a16:creationId xmlns:a16="http://schemas.microsoft.com/office/drawing/2014/main" id="{37431FBA-1933-4490-8C92-C34D7EB3C863}"/>
              </a:ext>
            </a:extLst>
          </p:cNvPr>
          <p:cNvPicPr>
            <a:picLocks noChangeAspect="1"/>
          </p:cNvPicPr>
          <p:nvPr/>
        </p:nvPicPr>
        <p:blipFill>
          <a:blip r:embed="rId2"/>
          <a:stretch>
            <a:fillRect/>
          </a:stretch>
        </p:blipFill>
        <p:spPr>
          <a:xfrm>
            <a:off x="3606229" y="1088176"/>
            <a:ext cx="7649908" cy="4681647"/>
          </a:xfrm>
          <a:prstGeom prst="rect">
            <a:avLst/>
          </a:prstGeom>
        </p:spPr>
      </p:pic>
    </p:spTree>
    <p:extLst>
      <p:ext uri="{BB962C8B-B14F-4D97-AF65-F5344CB8AC3E}">
        <p14:creationId xmlns:p14="http://schemas.microsoft.com/office/powerpoint/2010/main" val="1052136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Share Methods and Code</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err="1"/>
              <a:t>Rmarkdown</a:t>
            </a:r>
            <a:r>
              <a:rPr lang="en-US" dirty="0"/>
              <a:t>, </a:t>
            </a:r>
            <a:r>
              <a:rPr lang="en-US" dirty="0" err="1"/>
              <a:t>Jupyter</a:t>
            </a:r>
            <a:r>
              <a:rPr lang="en-US" dirty="0"/>
              <a:t> Notebook, Scripts, Models, Protocols</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84564" cy="4810125"/>
          </a:xfrm>
        </p:spPr>
        <p:txBody>
          <a:bodyPr anchor="ctr"/>
          <a:lstStyle/>
          <a:p>
            <a:pPr algn="ctr"/>
            <a:r>
              <a:rPr lang="en-US" sz="3200" dirty="0"/>
              <a:t>Do you share a complete description of your methods?</a:t>
            </a:r>
          </a:p>
        </p:txBody>
      </p:sp>
    </p:spTree>
    <p:extLst>
      <p:ext uri="{BB962C8B-B14F-4D97-AF65-F5344CB8AC3E}">
        <p14:creationId xmlns:p14="http://schemas.microsoft.com/office/powerpoint/2010/main" val="200696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Open Source Software</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Python, R, </a:t>
            </a:r>
            <a:r>
              <a:rPr lang="en-US" dirty="0" err="1"/>
              <a:t>PostGIS</a:t>
            </a:r>
            <a:r>
              <a:rPr lang="en-US" dirty="0"/>
              <a:t>, </a:t>
            </a:r>
            <a:r>
              <a:rPr lang="en-US" dirty="0" err="1"/>
              <a:t>GeoDA</a:t>
            </a:r>
            <a:r>
              <a:rPr lang="en-US" dirty="0"/>
              <a:t>, QGIS</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use and cite research software </a:t>
            </a:r>
            <a:b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br>
            <a:r>
              <a:rPr lang="en-US" sz="3200" dirty="0">
                <a:solidFill>
                  <a:prstClr val="black"/>
                </a:solidFill>
                <a:latin typeface="Avenir Next LT Pro Light"/>
              </a:rPr>
              <a:t>with (re)distributable source code?</a:t>
            </a:r>
            <a:endParaRPr kumimoji="0" lang="en-US" sz="3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247126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Framing expectations</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62A5A0-CCF4-4013-9DC4-18FB118EA7D5}"/>
              </a:ext>
            </a:extLst>
          </p:cNvPr>
          <p:cNvPicPr>
            <a:picLocks noChangeAspect="1"/>
          </p:cNvPicPr>
          <p:nvPr/>
        </p:nvPicPr>
        <p:blipFill>
          <a:blip r:embed="rId3"/>
          <a:stretch>
            <a:fillRect/>
          </a:stretch>
        </p:blipFill>
        <p:spPr>
          <a:xfrm>
            <a:off x="385221" y="1488367"/>
            <a:ext cx="7182852" cy="4372585"/>
          </a:xfrm>
          <a:prstGeom prst="rect">
            <a:avLst/>
          </a:prstGeom>
        </p:spPr>
      </p:pic>
      <p:sp>
        <p:nvSpPr>
          <p:cNvPr id="8" name="Text Placeholder 3">
            <a:extLst>
              <a:ext uri="{FF2B5EF4-FFF2-40B4-BE49-F238E27FC236}">
                <a16:creationId xmlns:a16="http://schemas.microsoft.com/office/drawing/2014/main" id="{5107A70A-812A-4D92-849C-2C096FD8604C}"/>
              </a:ext>
            </a:extLst>
          </p:cNvPr>
          <p:cNvSpPr txBox="1">
            <a:spLocks/>
          </p:cNvSpPr>
          <p:nvPr/>
        </p:nvSpPr>
        <p:spPr>
          <a:xfrm>
            <a:off x="7710985" y="1804206"/>
            <a:ext cx="4230806" cy="39551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Central Objective:</a:t>
            </a:r>
          </a:p>
          <a:p>
            <a:pPr marL="0" indent="0">
              <a:buNone/>
            </a:pPr>
            <a:endParaRPr lang="en-US" sz="1000" dirty="0"/>
          </a:p>
          <a:p>
            <a:pPr marL="457200" indent="-457200">
              <a:buAutoNum type="arabicParenR"/>
            </a:pPr>
            <a:r>
              <a:rPr lang="en-US" sz="2200" dirty="0"/>
              <a:t>Situate R&amp;R in the geography and spatial data science</a:t>
            </a:r>
            <a:endParaRPr lang="en-US" sz="1000" dirty="0"/>
          </a:p>
          <a:p>
            <a:pPr marL="0" indent="0">
              <a:buNone/>
            </a:pPr>
            <a:r>
              <a:rPr lang="en-US" sz="2200" dirty="0"/>
              <a:t>		&amp;</a:t>
            </a:r>
            <a:endParaRPr lang="en-US" sz="1000" dirty="0"/>
          </a:p>
          <a:p>
            <a:pPr marL="457200" indent="-457200">
              <a:buFont typeface="+mj-lt"/>
              <a:buAutoNum type="arabicParenR" startAt="2"/>
            </a:pPr>
            <a:r>
              <a:rPr lang="en-US" sz="2200" dirty="0"/>
              <a:t>introduce selected research practices and resources you can use to make your work more reproducible</a:t>
            </a:r>
          </a:p>
        </p:txBody>
      </p:sp>
    </p:spTree>
    <p:extLst>
      <p:ext uri="{BB962C8B-B14F-4D97-AF65-F5344CB8AC3E}">
        <p14:creationId xmlns:p14="http://schemas.microsoft.com/office/powerpoint/2010/main" val="100593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Version Control</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Git, GitHub, </a:t>
            </a:r>
            <a:r>
              <a:rPr lang="en-US" dirty="0" err="1"/>
              <a:t>GitLabs</a:t>
            </a:r>
            <a:r>
              <a:rPr lang="en-US" dirty="0"/>
              <a:t>, OSF projects</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manage and track changes </a:t>
            </a:r>
            <a:br>
              <a:rPr lang="en-US" sz="3200" dirty="0"/>
            </a:br>
            <a:r>
              <a:rPr lang="en-US" sz="3200" dirty="0"/>
              <a:t>to your study design, data, and code?</a:t>
            </a:r>
          </a:p>
          <a:p>
            <a:pPr marL="137160" lvl="1" indent="0" algn="ctr">
              <a:buNone/>
            </a:pPr>
            <a:endParaRPr lang="en-US" sz="3200" dirty="0"/>
          </a:p>
          <a:p>
            <a:pPr lvl="1">
              <a:buFontTx/>
              <a:buChar char="-"/>
            </a:pPr>
            <a:r>
              <a:rPr lang="en-US" sz="2400" dirty="0"/>
              <a:t>Best at tracking one line of plain text</a:t>
            </a:r>
          </a:p>
          <a:p>
            <a:pPr lvl="1">
              <a:buFontTx/>
              <a:buChar char="-"/>
            </a:pPr>
            <a:r>
              <a:rPr lang="en-US" sz="2400" dirty="0"/>
              <a:t>GitHub integrates with Overleaf, OSF, Webpages</a:t>
            </a:r>
          </a:p>
        </p:txBody>
      </p:sp>
    </p:spTree>
    <p:extLst>
      <p:ext uri="{BB962C8B-B14F-4D97-AF65-F5344CB8AC3E}">
        <p14:creationId xmlns:p14="http://schemas.microsoft.com/office/powerpoint/2010/main" val="395939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Share Data</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2" y="1381125"/>
            <a:ext cx="11501437" cy="4810125"/>
          </a:xfrm>
        </p:spPr>
        <p:txBody>
          <a:bodyPr anchor="ctr"/>
          <a:lstStyle/>
          <a:p>
            <a:pPr algn="ctr"/>
            <a:r>
              <a:rPr lang="en-US" sz="3200" dirty="0"/>
              <a:t>Do you make the data for your study readily available </a:t>
            </a:r>
            <a:br>
              <a:rPr lang="en-US" sz="3200" dirty="0"/>
            </a:br>
            <a:r>
              <a:rPr lang="en-US" sz="3200" dirty="0"/>
              <a:t>in the most complete and unmodified form </a:t>
            </a:r>
            <a:br>
              <a:rPr lang="en-US" sz="3200" dirty="0"/>
            </a:br>
            <a:r>
              <a:rPr lang="en-US" sz="3200" dirty="0"/>
              <a:t>permissible by law and ethical protocols?</a:t>
            </a:r>
          </a:p>
        </p:txBody>
      </p:sp>
    </p:spTree>
    <p:extLst>
      <p:ext uri="{BB962C8B-B14F-4D97-AF65-F5344CB8AC3E}">
        <p14:creationId xmlns:p14="http://schemas.microsoft.com/office/powerpoint/2010/main" val="85824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22ADB-ECB8-FD98-4A4D-845FCB41A35B}"/>
              </a:ext>
            </a:extLst>
          </p:cNvPr>
          <p:cNvSpPr>
            <a:spLocks noGrp="1"/>
          </p:cNvSpPr>
          <p:nvPr>
            <p:ph type="body" sz="quarter" idx="10"/>
          </p:nvPr>
        </p:nvSpPr>
        <p:spPr/>
        <p:txBody>
          <a:bodyPr/>
          <a:lstStyle/>
          <a:p>
            <a:r>
              <a:rPr lang="en-US" dirty="0"/>
              <a:t>Digital Archive with DOI</a:t>
            </a:r>
          </a:p>
        </p:txBody>
      </p:sp>
      <p:sp>
        <p:nvSpPr>
          <p:cNvPr id="3" name="Text Placeholder 2">
            <a:extLst>
              <a:ext uri="{FF2B5EF4-FFF2-40B4-BE49-F238E27FC236}">
                <a16:creationId xmlns:a16="http://schemas.microsoft.com/office/drawing/2014/main" id="{0ACC540E-FB63-2CC6-9168-555E1C124C0C}"/>
              </a:ext>
            </a:extLst>
          </p:cNvPr>
          <p:cNvSpPr>
            <a:spLocks noGrp="1"/>
          </p:cNvSpPr>
          <p:nvPr>
            <p:ph type="body" sz="quarter" idx="11"/>
          </p:nvPr>
        </p:nvSpPr>
        <p:spPr/>
        <p:txBody>
          <a:bodyPr/>
          <a:lstStyle/>
          <a:p>
            <a:r>
              <a:rPr lang="en-US" dirty="0"/>
              <a:t>DOI: Digital Object Identifier</a:t>
            </a:r>
          </a:p>
        </p:txBody>
      </p:sp>
      <p:sp>
        <p:nvSpPr>
          <p:cNvPr id="4" name="Text Placeholder 3">
            <a:extLst>
              <a:ext uri="{FF2B5EF4-FFF2-40B4-BE49-F238E27FC236}">
                <a16:creationId xmlns:a16="http://schemas.microsoft.com/office/drawing/2014/main" id="{07D159BB-3739-7F96-4DD5-D0A88E3D4FE0}"/>
              </a:ext>
            </a:extLst>
          </p:cNvPr>
          <p:cNvSpPr>
            <a:spLocks noGrp="1"/>
          </p:cNvSpPr>
          <p:nvPr>
            <p:ph type="body" sz="quarter" idx="13"/>
          </p:nvPr>
        </p:nvSpPr>
        <p:spPr>
          <a:xfrm>
            <a:off x="385762" y="1381125"/>
            <a:ext cx="11537063" cy="4810125"/>
          </a:xfrm>
        </p:spPr>
        <p:txBody>
          <a:bodyPr anchor="ctr"/>
          <a:lstStyle/>
          <a:p>
            <a:pPr algn="ctr"/>
            <a:r>
              <a:rPr lang="en-US" sz="3200" dirty="0"/>
              <a:t>Are all the components of your study digitally archived </a:t>
            </a:r>
            <a:br>
              <a:rPr lang="en-US" sz="3200" dirty="0"/>
            </a:br>
            <a:r>
              <a:rPr lang="en-US" sz="3200" dirty="0"/>
              <a:t>for long-term preservation, and labelled and linked with a persistent digital object identifier?</a:t>
            </a:r>
          </a:p>
        </p:txBody>
      </p:sp>
    </p:spTree>
    <p:extLst>
      <p:ext uri="{BB962C8B-B14F-4D97-AF65-F5344CB8AC3E}">
        <p14:creationId xmlns:p14="http://schemas.microsoft.com/office/powerpoint/2010/main" val="160820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Reproducible Computational Environment</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Docker container, public cyberinfrastructure, environment metadata</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provide access to your computational environment </a:t>
            </a:r>
            <a:br>
              <a:rPr lang="en-US" sz="3200" dirty="0"/>
            </a:br>
            <a:r>
              <a:rPr lang="en-US" sz="3200" dirty="0"/>
              <a:t>or sufficient information about your environment </a:t>
            </a:r>
            <a:br>
              <a:rPr lang="en-US" sz="3200" dirty="0"/>
            </a:br>
            <a:r>
              <a:rPr lang="en-US" sz="3200" dirty="0"/>
              <a:t>such that others can recreate it?</a:t>
            </a:r>
          </a:p>
        </p:txBody>
      </p:sp>
    </p:spTree>
    <p:extLst>
      <p:ext uri="{BB962C8B-B14F-4D97-AF65-F5344CB8AC3E}">
        <p14:creationId xmlns:p14="http://schemas.microsoft.com/office/powerpoint/2010/main" val="373861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Reproduction and Replication Studies</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560814"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attempt and share </a:t>
            </a:r>
          </a:p>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reproduction or replication studies?</a:t>
            </a:r>
          </a:p>
        </p:txBody>
      </p:sp>
    </p:spTree>
    <p:extLst>
      <p:ext uri="{BB962C8B-B14F-4D97-AF65-F5344CB8AC3E}">
        <p14:creationId xmlns:p14="http://schemas.microsoft.com/office/powerpoint/2010/main" val="84041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Open Licensing</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Creative commons, BSD-3, GPU, MIT…</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513312"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license your research products to allow others to use, modify, and redistribute them?</a:t>
            </a:r>
          </a:p>
        </p:txBody>
      </p:sp>
    </p:spTree>
    <p:extLst>
      <p:ext uri="{BB962C8B-B14F-4D97-AF65-F5344CB8AC3E}">
        <p14:creationId xmlns:p14="http://schemas.microsoft.com/office/powerpoint/2010/main" val="3294983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Metadata</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Dublin Core, ISO 191**, Federal Geographic Data Committee (FGDC)</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provide information about your study and each of its components in a standardized format?</a:t>
            </a:r>
          </a:p>
        </p:txBody>
      </p:sp>
    </p:spTree>
    <p:extLst>
      <p:ext uri="{BB962C8B-B14F-4D97-AF65-F5344CB8AC3E}">
        <p14:creationId xmlns:p14="http://schemas.microsoft.com/office/powerpoint/2010/main" val="319310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Preregistration</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OSF, </a:t>
            </a:r>
            <a:r>
              <a:rPr lang="en-US" dirty="0" err="1"/>
              <a:t>AsPredicted</a:t>
            </a:r>
            <a:r>
              <a:rPr lang="en-US" dirty="0"/>
              <a:t>, Registered Reports</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455054"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publicly register your hypotheses and research </a:t>
            </a:r>
            <a:b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b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design before conducting your work?</a:t>
            </a:r>
          </a:p>
        </p:txBody>
      </p:sp>
    </p:spTree>
    <p:extLst>
      <p:ext uri="{BB962C8B-B14F-4D97-AF65-F5344CB8AC3E}">
        <p14:creationId xmlns:p14="http://schemas.microsoft.com/office/powerpoint/2010/main" val="4163377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Research Compendium</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HEGSRR Template, TIER Protocol, WORCS, o2r</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2" y="1381125"/>
            <a:ext cx="11572689" cy="4810125"/>
          </a:xfrm>
        </p:spPr>
        <p:txBody>
          <a:bodyPr anchor="ctr"/>
          <a:lstStyle/>
          <a:p>
            <a:pPr marL="137160" lvl="1" indent="0" algn="ctr">
              <a:buNone/>
            </a:pPr>
            <a:r>
              <a:rPr lang="en-US" sz="3200" dirty="0"/>
              <a:t>Do you collect </a:t>
            </a:r>
            <a:r>
              <a:rPr lang="en-US" sz="3200" i="1" dirty="0"/>
              <a:t>all</a:t>
            </a:r>
            <a:r>
              <a:rPr lang="en-US" sz="3200" dirty="0"/>
              <a:t> components of your study together </a:t>
            </a:r>
            <a:br>
              <a:rPr lang="en-US" sz="3200" dirty="0"/>
            </a:br>
            <a:r>
              <a:rPr lang="en-US" sz="3200" dirty="0"/>
              <a:t>in a directory organized with consistent structure</a:t>
            </a:r>
            <a:br>
              <a:rPr lang="en-US" sz="3200" dirty="0"/>
            </a:br>
            <a:r>
              <a:rPr lang="en-US" sz="3200" dirty="0"/>
              <a:t>and relative links?</a:t>
            </a:r>
          </a:p>
        </p:txBody>
      </p:sp>
    </p:spTree>
    <p:extLst>
      <p:ext uri="{BB962C8B-B14F-4D97-AF65-F5344CB8AC3E}">
        <p14:creationId xmlns:p14="http://schemas.microsoft.com/office/powerpoint/2010/main" val="23024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Open Science Ecosystem</a:t>
            </a:r>
          </a:p>
        </p:txBody>
      </p:sp>
      <p:sp>
        <p:nvSpPr>
          <p:cNvPr id="3" name="Text Placeholder 2"/>
          <p:cNvSpPr>
            <a:spLocks noGrp="1"/>
          </p:cNvSpPr>
          <p:nvPr>
            <p:ph type="body" sz="quarter" idx="11"/>
          </p:nvPr>
        </p:nvSpPr>
        <p:spPr/>
        <p:txBody>
          <a:bodyPr/>
          <a:lstStyle/>
          <a:p>
            <a:r>
              <a:rPr lang="en-US" dirty="0"/>
              <a:t>Multiple points of entry and integration</a:t>
            </a:r>
          </a:p>
        </p:txBody>
      </p:sp>
      <p:sp>
        <p:nvSpPr>
          <p:cNvPr id="5" name="Hexagon 4"/>
          <p:cNvSpPr/>
          <p:nvPr/>
        </p:nvSpPr>
        <p:spPr>
          <a:xfrm>
            <a:off x="6142448" y="2551043"/>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a:t>
            </a:r>
          </a:p>
        </p:txBody>
      </p:sp>
      <p:sp>
        <p:nvSpPr>
          <p:cNvPr id="6" name="Hexagon 5"/>
          <p:cNvSpPr/>
          <p:nvPr/>
        </p:nvSpPr>
        <p:spPr>
          <a:xfrm>
            <a:off x="7712831"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OSF:</a:t>
            </a:r>
            <a:br>
              <a:rPr lang="en-US" sz="1600" dirty="0"/>
            </a:br>
            <a:r>
              <a:rPr lang="en-US" sz="1600" dirty="0"/>
              <a:t>Open Science Foundation</a:t>
            </a:r>
          </a:p>
        </p:txBody>
      </p:sp>
      <p:sp>
        <p:nvSpPr>
          <p:cNvPr id="7" name="Hexagon 6"/>
          <p:cNvSpPr/>
          <p:nvPr/>
        </p:nvSpPr>
        <p:spPr>
          <a:xfrm>
            <a:off x="7706205"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Overleaf </a:t>
            </a:r>
            <a:r>
              <a:rPr lang="en-US" dirty="0" err="1"/>
              <a:t>LaTeX</a:t>
            </a:r>
            <a:endParaRPr lang="en-US" dirty="0"/>
          </a:p>
        </p:txBody>
      </p:sp>
      <p:sp>
        <p:nvSpPr>
          <p:cNvPr id="8" name="Hexagon 7"/>
          <p:cNvSpPr/>
          <p:nvPr/>
        </p:nvSpPr>
        <p:spPr>
          <a:xfrm>
            <a:off x="4572065"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Rmarkdown</a:t>
            </a:r>
            <a:r>
              <a:rPr lang="en-US" sz="1600" dirty="0"/>
              <a:t> or </a:t>
            </a:r>
            <a:r>
              <a:rPr lang="en-US" sz="1600" dirty="0" err="1"/>
              <a:t>Jupyter</a:t>
            </a:r>
            <a:r>
              <a:rPr lang="en-US" sz="1600" dirty="0"/>
              <a:t> Notebooks</a:t>
            </a:r>
          </a:p>
        </p:txBody>
      </p:sp>
      <p:sp>
        <p:nvSpPr>
          <p:cNvPr id="9" name="Hexagon 8"/>
          <p:cNvSpPr/>
          <p:nvPr/>
        </p:nvSpPr>
        <p:spPr>
          <a:xfrm>
            <a:off x="4578691"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Data and APIs</a:t>
            </a:r>
          </a:p>
        </p:txBody>
      </p:sp>
      <p:sp>
        <p:nvSpPr>
          <p:cNvPr id="10" name="Hexagon 9"/>
          <p:cNvSpPr/>
          <p:nvPr/>
        </p:nvSpPr>
        <p:spPr>
          <a:xfrm>
            <a:off x="6142448" y="85476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Standards</a:t>
            </a:r>
          </a:p>
        </p:txBody>
      </p:sp>
      <p:sp>
        <p:nvSpPr>
          <p:cNvPr id="11" name="Hexagon 10"/>
          <p:cNvSpPr/>
          <p:nvPr/>
        </p:nvSpPr>
        <p:spPr>
          <a:xfrm>
            <a:off x="6142514" y="4253947"/>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Pedagogy</a:t>
            </a:r>
            <a:br>
              <a:rPr lang="en-US" dirty="0"/>
            </a:br>
            <a:r>
              <a:rPr lang="en-US" dirty="0"/>
              <a:t>Learning</a:t>
            </a:r>
            <a:br>
              <a:rPr lang="en-US" dirty="0"/>
            </a:br>
            <a:r>
              <a:rPr lang="en-US" dirty="0"/>
              <a:t>Teaching</a:t>
            </a:r>
          </a:p>
        </p:txBody>
      </p:sp>
      <p:sp>
        <p:nvSpPr>
          <p:cNvPr id="4" name="TextBox 3">
            <a:extLst>
              <a:ext uri="{FF2B5EF4-FFF2-40B4-BE49-F238E27FC236}">
                <a16:creationId xmlns:a16="http://schemas.microsoft.com/office/drawing/2014/main" id="{72540326-323D-F9FD-700A-4ACDE6A3965A}"/>
              </a:ext>
            </a:extLst>
          </p:cNvPr>
          <p:cNvSpPr txBox="1"/>
          <p:nvPr/>
        </p:nvSpPr>
        <p:spPr>
          <a:xfrm>
            <a:off x="523983" y="2967335"/>
            <a:ext cx="2395357" cy="923330"/>
          </a:xfrm>
          <a:prstGeom prst="rect">
            <a:avLst/>
          </a:prstGeom>
          <a:noFill/>
        </p:spPr>
        <p:txBody>
          <a:bodyPr wrap="square" rtlCol="0">
            <a:spAutoFit/>
          </a:bodyPr>
          <a:lstStyle/>
          <a:p>
            <a:r>
              <a:rPr lang="en-US" dirty="0"/>
              <a:t>Where are you in your own research project and training?</a:t>
            </a:r>
          </a:p>
        </p:txBody>
      </p:sp>
      <p:sp>
        <p:nvSpPr>
          <p:cNvPr id="12" name="Hexagon 11">
            <a:extLst>
              <a:ext uri="{FF2B5EF4-FFF2-40B4-BE49-F238E27FC236}">
                <a16:creationId xmlns:a16="http://schemas.microsoft.com/office/drawing/2014/main" id="{0EFEC478-837A-C13E-2844-F4AC849180B7}"/>
              </a:ext>
            </a:extLst>
          </p:cNvPr>
          <p:cNvSpPr/>
          <p:nvPr/>
        </p:nvSpPr>
        <p:spPr>
          <a:xfrm>
            <a:off x="3001682" y="2577548"/>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 Source Geospatial Software</a:t>
            </a:r>
          </a:p>
        </p:txBody>
      </p:sp>
    </p:spTree>
    <p:extLst>
      <p:ext uri="{BB962C8B-B14F-4D97-AF65-F5344CB8AC3E}">
        <p14:creationId xmlns:p14="http://schemas.microsoft.com/office/powerpoint/2010/main" val="14212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07722-9AE3-EFA6-8582-B81862FAC486}"/>
              </a:ext>
            </a:extLst>
          </p:cNvPr>
          <p:cNvSpPr>
            <a:spLocks noGrp="1"/>
          </p:cNvSpPr>
          <p:nvPr>
            <p:ph type="body" sz="quarter" idx="10"/>
          </p:nvPr>
        </p:nvSpPr>
        <p:spPr/>
        <p:txBody>
          <a:bodyPr/>
          <a:lstStyle/>
          <a:p>
            <a:r>
              <a:rPr lang="en-US" dirty="0"/>
              <a:t>Tell us what you think</a:t>
            </a:r>
          </a:p>
        </p:txBody>
      </p:sp>
      <p:sp>
        <p:nvSpPr>
          <p:cNvPr id="5" name="Text Placeholder 4">
            <a:extLst>
              <a:ext uri="{FF2B5EF4-FFF2-40B4-BE49-F238E27FC236}">
                <a16:creationId xmlns:a16="http://schemas.microsoft.com/office/drawing/2014/main" id="{A4EC5969-8E75-0201-CB87-926650657835}"/>
              </a:ext>
            </a:extLst>
          </p:cNvPr>
          <p:cNvSpPr>
            <a:spLocks noGrp="1"/>
          </p:cNvSpPr>
          <p:nvPr>
            <p:ph type="body" sz="quarter" idx="11"/>
          </p:nvPr>
        </p:nvSpPr>
        <p:spPr/>
        <p:txBody>
          <a:bodyPr/>
          <a:lstStyle/>
          <a:p>
            <a:r>
              <a:rPr lang="en-US" dirty="0"/>
              <a:t>Please take 2mins to complete a short survey about open science research practices</a:t>
            </a:r>
          </a:p>
          <a:p>
            <a:endParaRPr lang="en-US" dirty="0"/>
          </a:p>
        </p:txBody>
      </p:sp>
      <p:pic>
        <p:nvPicPr>
          <p:cNvPr id="8" name="Picture 7" descr="A qr code on a white background&#10;&#10;Description automatically generated">
            <a:extLst>
              <a:ext uri="{FF2B5EF4-FFF2-40B4-BE49-F238E27FC236}">
                <a16:creationId xmlns:a16="http://schemas.microsoft.com/office/drawing/2014/main" id="{398005DC-358D-F2FB-573A-F3BE859ECE5E}"/>
              </a:ext>
            </a:extLst>
          </p:cNvPr>
          <p:cNvPicPr>
            <a:picLocks noChangeAspect="1"/>
          </p:cNvPicPr>
          <p:nvPr/>
        </p:nvPicPr>
        <p:blipFill>
          <a:blip r:embed="rId2"/>
          <a:stretch>
            <a:fillRect/>
          </a:stretch>
        </p:blipFill>
        <p:spPr>
          <a:xfrm>
            <a:off x="1131416" y="2390935"/>
            <a:ext cx="3676650" cy="3676650"/>
          </a:xfrm>
          <a:prstGeom prst="rect">
            <a:avLst/>
          </a:prstGeom>
        </p:spPr>
      </p:pic>
      <p:sp>
        <p:nvSpPr>
          <p:cNvPr id="9" name="TextBox 8">
            <a:extLst>
              <a:ext uri="{FF2B5EF4-FFF2-40B4-BE49-F238E27FC236}">
                <a16:creationId xmlns:a16="http://schemas.microsoft.com/office/drawing/2014/main" id="{E035F385-CD41-D720-474E-C58132FE7704}"/>
              </a:ext>
            </a:extLst>
          </p:cNvPr>
          <p:cNvSpPr txBox="1"/>
          <p:nvPr/>
        </p:nvSpPr>
        <p:spPr>
          <a:xfrm>
            <a:off x="5277053" y="2851960"/>
            <a:ext cx="6052258" cy="2754600"/>
          </a:xfrm>
          <a:prstGeom prst="rect">
            <a:avLst/>
          </a:prstGeom>
          <a:noFill/>
        </p:spPr>
        <p:txBody>
          <a:bodyPr wrap="square" rtlCol="0">
            <a:spAutoFit/>
          </a:bodyPr>
          <a:lstStyle/>
          <a:p>
            <a:pPr>
              <a:spcAft>
                <a:spcPts val="600"/>
              </a:spcAft>
            </a:pPr>
            <a:r>
              <a:rPr lang="en-US" sz="2400" dirty="0"/>
              <a:t>Protocol</a:t>
            </a:r>
          </a:p>
          <a:p>
            <a:pPr marL="285750" indent="-285750">
              <a:buFont typeface="Arial" panose="020B0604020202020204" pitchFamily="34" charset="0"/>
              <a:buChar char="•"/>
            </a:pPr>
            <a:r>
              <a:rPr lang="en-US" dirty="0"/>
              <a:t>Sort 11 open and reproducible research practices (ORRP)</a:t>
            </a:r>
          </a:p>
          <a:p>
            <a:pPr marL="742950" lvl="1" indent="-285750">
              <a:buFont typeface="Arial" panose="020B0604020202020204" pitchFamily="34" charset="0"/>
              <a:buChar char="•"/>
            </a:pPr>
            <a:r>
              <a:rPr lang="en-US" dirty="0"/>
              <a:t>Already using</a:t>
            </a:r>
          </a:p>
          <a:p>
            <a:pPr marL="742950" lvl="1" indent="-285750">
              <a:buFont typeface="Arial" panose="020B0604020202020204" pitchFamily="34" charset="0"/>
              <a:buChar char="•"/>
            </a:pPr>
            <a:r>
              <a:rPr lang="en-US" dirty="0"/>
              <a:t>Aware and interested in using</a:t>
            </a:r>
          </a:p>
          <a:p>
            <a:pPr marL="742950" lvl="1" indent="-285750">
              <a:buFont typeface="Arial" panose="020B0604020202020204" pitchFamily="34" charset="0"/>
              <a:buChar char="•"/>
            </a:pPr>
            <a:r>
              <a:rPr lang="en-US" dirty="0"/>
              <a:t>Unaware or uninterested</a:t>
            </a:r>
          </a:p>
          <a:p>
            <a:pPr marL="285750" indent="-285750">
              <a:buFont typeface="Arial" panose="020B0604020202020204" pitchFamily="34" charset="0"/>
              <a:buChar char="•"/>
            </a:pPr>
            <a:r>
              <a:rPr lang="en-US" dirty="0"/>
              <a:t>10 </a:t>
            </a:r>
            <a:r>
              <a:rPr lang="en-US" dirty="0" err="1"/>
              <a:t>likert</a:t>
            </a:r>
            <a:r>
              <a:rPr lang="en-US" dirty="0"/>
              <a:t> technology adoption questions</a:t>
            </a:r>
          </a:p>
          <a:p>
            <a:pPr marL="285750" indent="-285750">
              <a:buFont typeface="Arial" panose="020B0604020202020204" pitchFamily="34" charset="0"/>
              <a:buChar char="•"/>
            </a:pPr>
            <a:r>
              <a:rPr lang="en-US" dirty="0"/>
              <a:t>Share deidentified data</a:t>
            </a:r>
          </a:p>
          <a:p>
            <a:pPr marL="285750" indent="-285750">
              <a:buFont typeface="Arial" panose="020B0604020202020204" pitchFamily="34" charset="0"/>
              <a:buChar char="•"/>
            </a:pPr>
            <a:r>
              <a:rPr lang="en-US" dirty="0"/>
              <a:t>Follow-up surveys (immediate, one year)</a:t>
            </a:r>
          </a:p>
        </p:txBody>
      </p:sp>
    </p:spTree>
    <p:extLst>
      <p:ext uri="{BB962C8B-B14F-4D97-AF65-F5344CB8AC3E}">
        <p14:creationId xmlns:p14="http://schemas.microsoft.com/office/powerpoint/2010/main" val="247668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Open Science Ecosystem</a:t>
            </a:r>
          </a:p>
        </p:txBody>
      </p:sp>
      <p:sp>
        <p:nvSpPr>
          <p:cNvPr id="3" name="Text Placeholder 2"/>
          <p:cNvSpPr>
            <a:spLocks noGrp="1"/>
          </p:cNvSpPr>
          <p:nvPr>
            <p:ph type="body" sz="quarter" idx="11"/>
          </p:nvPr>
        </p:nvSpPr>
        <p:spPr/>
        <p:txBody>
          <a:bodyPr/>
          <a:lstStyle/>
          <a:p>
            <a:r>
              <a:rPr lang="en-US" dirty="0"/>
              <a:t>Multiple points of entry and integration</a:t>
            </a:r>
          </a:p>
        </p:txBody>
      </p:sp>
      <p:sp>
        <p:nvSpPr>
          <p:cNvPr id="5" name="Hexagon 4"/>
          <p:cNvSpPr/>
          <p:nvPr/>
        </p:nvSpPr>
        <p:spPr>
          <a:xfrm>
            <a:off x="6142448" y="2551043"/>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a:t>
            </a:r>
          </a:p>
        </p:txBody>
      </p:sp>
      <p:sp>
        <p:nvSpPr>
          <p:cNvPr id="6" name="Hexagon 5"/>
          <p:cNvSpPr/>
          <p:nvPr/>
        </p:nvSpPr>
        <p:spPr>
          <a:xfrm>
            <a:off x="7712831" y="1716156"/>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OSF:</a:t>
            </a:r>
            <a:br>
              <a:rPr lang="en-US" sz="1600" dirty="0"/>
            </a:br>
            <a:r>
              <a:rPr lang="en-US" sz="1600" dirty="0"/>
              <a:t>Open Science Foundation</a:t>
            </a:r>
          </a:p>
        </p:txBody>
      </p:sp>
      <p:sp>
        <p:nvSpPr>
          <p:cNvPr id="7" name="Hexagon 6"/>
          <p:cNvSpPr/>
          <p:nvPr/>
        </p:nvSpPr>
        <p:spPr>
          <a:xfrm>
            <a:off x="7706205" y="3412435"/>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Overleaf </a:t>
            </a:r>
            <a:r>
              <a:rPr lang="en-US" dirty="0" err="1"/>
              <a:t>LaTeX</a:t>
            </a:r>
            <a:endParaRPr lang="en-US" dirty="0"/>
          </a:p>
        </p:txBody>
      </p:sp>
      <p:sp>
        <p:nvSpPr>
          <p:cNvPr id="8" name="Hexagon 7"/>
          <p:cNvSpPr/>
          <p:nvPr/>
        </p:nvSpPr>
        <p:spPr>
          <a:xfrm>
            <a:off x="4572065"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Rmarkdown</a:t>
            </a:r>
            <a:r>
              <a:rPr lang="en-US" sz="1600" dirty="0"/>
              <a:t> or </a:t>
            </a:r>
            <a:r>
              <a:rPr lang="en-US" sz="1600" dirty="0" err="1"/>
              <a:t>Jupyter</a:t>
            </a:r>
            <a:r>
              <a:rPr lang="en-US" sz="1600" dirty="0"/>
              <a:t> Notebooks</a:t>
            </a:r>
          </a:p>
        </p:txBody>
      </p:sp>
      <p:sp>
        <p:nvSpPr>
          <p:cNvPr id="9" name="Hexagon 8"/>
          <p:cNvSpPr/>
          <p:nvPr/>
        </p:nvSpPr>
        <p:spPr>
          <a:xfrm>
            <a:off x="4578691"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Data and APIs</a:t>
            </a:r>
          </a:p>
        </p:txBody>
      </p:sp>
      <p:sp>
        <p:nvSpPr>
          <p:cNvPr id="10" name="Hexagon 9"/>
          <p:cNvSpPr/>
          <p:nvPr/>
        </p:nvSpPr>
        <p:spPr>
          <a:xfrm>
            <a:off x="6142448" y="85476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Standards</a:t>
            </a:r>
          </a:p>
        </p:txBody>
      </p:sp>
      <p:sp>
        <p:nvSpPr>
          <p:cNvPr id="11" name="Hexagon 10"/>
          <p:cNvSpPr/>
          <p:nvPr/>
        </p:nvSpPr>
        <p:spPr>
          <a:xfrm>
            <a:off x="6142514" y="4253947"/>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Pedagogy</a:t>
            </a:r>
            <a:br>
              <a:rPr lang="en-US" dirty="0"/>
            </a:br>
            <a:r>
              <a:rPr lang="en-US" dirty="0"/>
              <a:t>Learning</a:t>
            </a:r>
            <a:br>
              <a:rPr lang="en-US" dirty="0"/>
            </a:br>
            <a:r>
              <a:rPr lang="en-US" dirty="0"/>
              <a:t>Teaching</a:t>
            </a:r>
          </a:p>
        </p:txBody>
      </p:sp>
      <p:sp>
        <p:nvSpPr>
          <p:cNvPr id="4" name="TextBox 3">
            <a:extLst>
              <a:ext uri="{FF2B5EF4-FFF2-40B4-BE49-F238E27FC236}">
                <a16:creationId xmlns:a16="http://schemas.microsoft.com/office/drawing/2014/main" id="{72540326-323D-F9FD-700A-4ACDE6A3965A}"/>
              </a:ext>
            </a:extLst>
          </p:cNvPr>
          <p:cNvSpPr txBox="1"/>
          <p:nvPr/>
        </p:nvSpPr>
        <p:spPr>
          <a:xfrm>
            <a:off x="523983" y="2967335"/>
            <a:ext cx="2395357" cy="923330"/>
          </a:xfrm>
          <a:prstGeom prst="rect">
            <a:avLst/>
          </a:prstGeom>
          <a:noFill/>
        </p:spPr>
        <p:txBody>
          <a:bodyPr wrap="square" rtlCol="0">
            <a:spAutoFit/>
          </a:bodyPr>
          <a:lstStyle/>
          <a:p>
            <a:r>
              <a:rPr lang="en-US" dirty="0"/>
              <a:t>In one undergraduate course…</a:t>
            </a:r>
          </a:p>
        </p:txBody>
      </p:sp>
      <p:sp>
        <p:nvSpPr>
          <p:cNvPr id="12" name="Hexagon 11">
            <a:extLst>
              <a:ext uri="{FF2B5EF4-FFF2-40B4-BE49-F238E27FC236}">
                <a16:creationId xmlns:a16="http://schemas.microsoft.com/office/drawing/2014/main" id="{0EFEC478-837A-C13E-2844-F4AC849180B7}"/>
              </a:ext>
            </a:extLst>
          </p:cNvPr>
          <p:cNvSpPr/>
          <p:nvPr/>
        </p:nvSpPr>
        <p:spPr>
          <a:xfrm>
            <a:off x="3001682" y="2577548"/>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 Source Geospatial Software</a:t>
            </a:r>
          </a:p>
        </p:txBody>
      </p:sp>
    </p:spTree>
    <p:extLst>
      <p:ext uri="{BB962C8B-B14F-4D97-AF65-F5344CB8AC3E}">
        <p14:creationId xmlns:p14="http://schemas.microsoft.com/office/powerpoint/2010/main" val="1814688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HEGS-RR Infrastructure </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project-based demonstration of our infrastructure for reproducibility and replicability</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6571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Questions about Infrastructure?</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We invite questions, feedback, and discussion about R&amp;R in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276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Open Discussion</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We invite questions, feedback, and discussion about R&amp;R in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894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789163-3D73-05B9-DF73-E30BA9494388}"/>
              </a:ext>
            </a:extLst>
          </p:cNvPr>
          <p:cNvSpPr>
            <a:spLocks noGrp="1"/>
          </p:cNvSpPr>
          <p:nvPr>
            <p:ph type="body" sz="quarter" idx="10"/>
          </p:nvPr>
        </p:nvSpPr>
        <p:spPr/>
        <p:txBody>
          <a:bodyPr/>
          <a:lstStyle/>
          <a:p>
            <a:r>
              <a:rPr lang="en-US" dirty="0"/>
              <a:t>Discussion prompts</a:t>
            </a:r>
          </a:p>
        </p:txBody>
      </p:sp>
      <p:sp>
        <p:nvSpPr>
          <p:cNvPr id="3" name="Text Placeholder 2">
            <a:extLst>
              <a:ext uri="{FF2B5EF4-FFF2-40B4-BE49-F238E27FC236}">
                <a16:creationId xmlns:a16="http://schemas.microsoft.com/office/drawing/2014/main" id="{CDAFC4A4-B8C2-AF95-C448-D530C37EB5F6}"/>
              </a:ext>
            </a:extLst>
          </p:cNvPr>
          <p:cNvSpPr>
            <a:spLocks noGrp="1"/>
          </p:cNvSpPr>
          <p:nvPr>
            <p:ph type="body" sz="quarter" idx="11"/>
          </p:nvPr>
        </p:nvSpPr>
        <p:spPr/>
        <p:txBody>
          <a:bodyPr/>
          <a:lstStyle/>
          <a:p>
            <a:r>
              <a:rPr lang="en-US" dirty="0"/>
              <a:t>and invitation to collaborate…</a:t>
            </a:r>
          </a:p>
        </p:txBody>
      </p:sp>
      <p:sp>
        <p:nvSpPr>
          <p:cNvPr id="4" name="Text Placeholder 3">
            <a:extLst>
              <a:ext uri="{FF2B5EF4-FFF2-40B4-BE49-F238E27FC236}">
                <a16:creationId xmlns:a16="http://schemas.microsoft.com/office/drawing/2014/main" id="{C0E588EC-023E-CC51-D5EA-1B14E37E7FC9}"/>
              </a:ext>
            </a:extLst>
          </p:cNvPr>
          <p:cNvSpPr>
            <a:spLocks noGrp="1"/>
          </p:cNvSpPr>
          <p:nvPr>
            <p:ph type="body" sz="quarter" idx="13"/>
          </p:nvPr>
        </p:nvSpPr>
        <p:spPr/>
        <p:txBody>
          <a:bodyPr/>
          <a:lstStyle/>
          <a:p>
            <a:pPr marL="457200" indent="-457200">
              <a:spcAft>
                <a:spcPts val="2400"/>
              </a:spcAft>
              <a:buFont typeface="+mj-lt"/>
              <a:buAutoNum type="arabicPeriod"/>
            </a:pPr>
            <a:r>
              <a:rPr lang="en-US" dirty="0"/>
              <a:t>Can you share any </a:t>
            </a:r>
            <a:r>
              <a:rPr lang="en-US" b="1" i="1" dirty="0"/>
              <a:t>successes</a:t>
            </a:r>
            <a:r>
              <a:rPr lang="en-US" dirty="0"/>
              <a:t>, </a:t>
            </a:r>
            <a:r>
              <a:rPr lang="en-US" b="1" i="1" dirty="0"/>
              <a:t>advice</a:t>
            </a:r>
            <a:r>
              <a:rPr lang="en-US" dirty="0"/>
              <a:t>, or </a:t>
            </a:r>
            <a:r>
              <a:rPr lang="en-US" b="1" i="1" dirty="0"/>
              <a:t>best practices </a:t>
            </a:r>
            <a:r>
              <a:rPr lang="en-US" dirty="0"/>
              <a:t>introducing reproducibility and replicability in your own scholarship</a:t>
            </a:r>
            <a:br>
              <a:rPr lang="en-US" dirty="0"/>
            </a:br>
            <a:r>
              <a:rPr lang="en-US" dirty="0"/>
              <a:t>(research or teaching)?</a:t>
            </a:r>
          </a:p>
          <a:p>
            <a:pPr marL="457200" indent="-457200">
              <a:spcAft>
                <a:spcPts val="2400"/>
              </a:spcAft>
              <a:buFont typeface="+mj-lt"/>
              <a:buAutoNum type="arabicPeriod"/>
            </a:pPr>
            <a:r>
              <a:rPr lang="en-US" dirty="0"/>
              <a:t>What </a:t>
            </a:r>
            <a:r>
              <a:rPr lang="en-US" b="1" i="1" dirty="0"/>
              <a:t>barriers</a:t>
            </a:r>
            <a:r>
              <a:rPr lang="en-US" dirty="0"/>
              <a:t> do you perceive to adopting open and reproducible research practices in your own scholarship?</a:t>
            </a:r>
          </a:p>
          <a:p>
            <a:pPr marL="457200" indent="-457200">
              <a:spcAft>
                <a:spcPts val="2400"/>
              </a:spcAft>
              <a:buFont typeface="+mj-lt"/>
              <a:buAutoNum type="arabicPeriod"/>
            </a:pPr>
            <a:r>
              <a:rPr lang="en-US" dirty="0"/>
              <a:t>Could any </a:t>
            </a:r>
            <a:r>
              <a:rPr lang="en-US" b="1" i="1" dirty="0"/>
              <a:t>resources,</a:t>
            </a:r>
            <a:r>
              <a:rPr lang="en-US" dirty="0"/>
              <a:t> </a:t>
            </a:r>
            <a:r>
              <a:rPr lang="en-US" b="1" i="1" dirty="0"/>
              <a:t>changes,</a:t>
            </a:r>
            <a:r>
              <a:rPr lang="en-US" dirty="0"/>
              <a:t> or </a:t>
            </a:r>
            <a:r>
              <a:rPr lang="en-US" b="1" i="1" dirty="0"/>
              <a:t>incentives</a:t>
            </a:r>
            <a:r>
              <a:rPr lang="en-US" dirty="0"/>
              <a:t> help overcome those barriers?</a:t>
            </a:r>
          </a:p>
        </p:txBody>
      </p:sp>
    </p:spTree>
    <p:extLst>
      <p:ext uri="{BB962C8B-B14F-4D97-AF65-F5344CB8AC3E}">
        <p14:creationId xmlns:p14="http://schemas.microsoft.com/office/powerpoint/2010/main" val="2934087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Thank You</a:t>
            </a:r>
          </a:p>
        </p:txBody>
      </p:sp>
      <p:sp>
        <p:nvSpPr>
          <p:cNvPr id="6" name="Text Placeholder 5">
            <a:extLst>
              <a:ext uri="{FF2B5EF4-FFF2-40B4-BE49-F238E27FC236}">
                <a16:creationId xmlns:a16="http://schemas.microsoft.com/office/drawing/2014/main" id="{96C45F2A-7E30-CB0A-6483-C915B4F310A0}"/>
              </a:ext>
            </a:extLst>
          </p:cNvPr>
          <p:cNvSpPr>
            <a:spLocks noGrp="1"/>
          </p:cNvSpPr>
          <p:nvPr>
            <p:ph type="body" sz="quarter" idx="13"/>
          </p:nvPr>
        </p:nvSpPr>
        <p:spPr>
          <a:xfrm>
            <a:off x="5260769" y="1721922"/>
            <a:ext cx="6626430" cy="4469328"/>
          </a:xfrm>
        </p:spPr>
        <p:txBody>
          <a:bodyPr/>
          <a:lstStyle/>
          <a:p>
            <a:pPr>
              <a:buFont typeface="Arial" panose="020B0604020202020204" pitchFamily="34" charset="0"/>
              <a:buChar char="•"/>
            </a:pPr>
            <a:r>
              <a:rPr lang="en-US" dirty="0"/>
              <a:t> 5 Peer-reviewed Publications </a:t>
            </a:r>
          </a:p>
          <a:p>
            <a:pPr>
              <a:buFont typeface="Arial" panose="020B0604020202020204" pitchFamily="34" charset="0"/>
              <a:buChar char="•"/>
            </a:pPr>
            <a:r>
              <a:rPr lang="en-US" dirty="0"/>
              <a:t> 8 Reproduction and Replication Studies</a:t>
            </a:r>
          </a:p>
          <a:p>
            <a:pPr>
              <a:buFont typeface="Arial" panose="020B0604020202020204" pitchFamily="34" charset="0"/>
              <a:buChar char="•"/>
            </a:pPr>
            <a:r>
              <a:rPr lang="en-US" dirty="0"/>
              <a:t> 2 Surveys of Researcher Practices</a:t>
            </a:r>
          </a:p>
          <a:p>
            <a:pPr>
              <a:buFont typeface="Arial" panose="020B0604020202020204" pitchFamily="34" charset="0"/>
              <a:buChar char="•"/>
            </a:pPr>
            <a:r>
              <a:rPr lang="en-US" b="1" dirty="0">
                <a:solidFill>
                  <a:srgbClr val="EF5645"/>
                </a:solidFill>
                <a:latin typeface="Arial" panose="020B0604020202020204" pitchFamily="34" charset="0"/>
                <a:cs typeface="Arial" panose="020B0604020202020204" pitchFamily="34" charset="0"/>
              </a:rPr>
              <a:t> Reproducible Project Repository Template  </a:t>
            </a:r>
          </a:p>
          <a:p>
            <a:pPr>
              <a:buFont typeface="Arial" panose="020B0604020202020204" pitchFamily="34" charset="0"/>
              <a:buChar char="•"/>
            </a:pPr>
            <a:r>
              <a:rPr lang="en-US" dirty="0"/>
              <a:t> Manual In Development</a:t>
            </a:r>
          </a:p>
          <a:p>
            <a:pPr>
              <a:buFont typeface="Arial" panose="020B0604020202020204" pitchFamily="34" charset="0"/>
              <a:buChar char="•"/>
            </a:pPr>
            <a:r>
              <a:rPr lang="en-US" dirty="0"/>
              <a:t> Course Syllabi </a:t>
            </a:r>
          </a:p>
          <a:p>
            <a:pPr>
              <a:buFont typeface="Arial" panose="020B0604020202020204" pitchFamily="34" charset="0"/>
              <a:buChar char="•"/>
            </a:pPr>
            <a:r>
              <a:rPr lang="en-US" dirty="0"/>
              <a:t> 9 RAs Mentored</a:t>
            </a:r>
          </a:p>
          <a:p>
            <a:pPr>
              <a:buFont typeface="Arial" panose="020B0604020202020204" pitchFamily="34" charset="0"/>
              <a:buChar char="•"/>
            </a:pPr>
            <a:r>
              <a:rPr lang="en-US" dirty="0"/>
              <a:t> ~50 Students Engaged in R&amp;R Studies</a:t>
            </a:r>
          </a:p>
          <a:p>
            <a:pPr>
              <a:buFont typeface="Arial" panose="020B0604020202020204" pitchFamily="34" charset="0"/>
              <a:buChar char="•"/>
            </a:pPr>
            <a:endParaRPr lang="en-US" dirty="0"/>
          </a:p>
        </p:txBody>
      </p:sp>
      <p:sp>
        <p:nvSpPr>
          <p:cNvPr id="5" name="Text Placeholder 5">
            <a:extLst>
              <a:ext uri="{FF2B5EF4-FFF2-40B4-BE49-F238E27FC236}">
                <a16:creationId xmlns:a16="http://schemas.microsoft.com/office/drawing/2014/main" id="{F1E76FE1-1875-30DC-6AB4-7DD382229299}"/>
              </a:ext>
            </a:extLst>
          </p:cNvPr>
          <p:cNvSpPr txBox="1">
            <a:spLocks/>
          </p:cNvSpPr>
          <p:nvPr/>
        </p:nvSpPr>
        <p:spPr>
          <a:xfrm>
            <a:off x="385762" y="1387011"/>
            <a:ext cx="4746677" cy="4804239"/>
          </a:xfrm>
          <a:prstGeom prst="rect">
            <a:avLst/>
          </a:prstGeom>
        </p:spPr>
        <p:txBody>
          <a:bodyPr/>
          <a:lstStyle>
            <a:lvl1pPr marL="91440" indent="-91440" algn="l" defTabSz="914400" rtl="0" eaLnBrk="1" latinLnBrk="0" hangingPunct="1">
              <a:lnSpc>
                <a:spcPct val="110000"/>
              </a:lnSpc>
              <a:spcBef>
                <a:spcPts val="1200"/>
              </a:spcBef>
              <a:buFont typeface="Avenir Next LT Pro Light" panose="020B0304020202020204" pitchFamily="34" charset="0"/>
              <a:buChar char=" "/>
              <a:defRPr sz="2400" kern="1200">
                <a:solidFill>
                  <a:schemeClr val="tx1"/>
                </a:solidFill>
                <a:latin typeface="+mn-lt"/>
                <a:ea typeface="+mn-ea"/>
                <a:cs typeface="+mn-cs"/>
              </a:defRPr>
            </a:lvl1pPr>
            <a:lvl2pPr marL="36576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latin typeface="Arial Rounded MT Bold" panose="020F0704030504030204" pitchFamily="34" charset="0"/>
              </a:rPr>
              <a:t>hegsrr.github.io</a:t>
            </a:r>
          </a:p>
          <a:p>
            <a:pPr algn="ctr"/>
            <a:r>
              <a:rPr lang="en-US" sz="2800" dirty="0">
                <a:latin typeface="Arial Rounded MT Bold" panose="020F0704030504030204" pitchFamily="34" charset="0"/>
              </a:rPr>
              <a:t>/</a:t>
            </a:r>
            <a:r>
              <a:rPr lang="en-US" sz="2800" dirty="0">
                <a:latin typeface="Arial Rounded MT Bold" panose="020F0704030504030204" pitchFamily="34" charset="0"/>
                <a:hlinkClick r:id="rId2">
                  <a:extLst>
                    <a:ext uri="{A12FA001-AC4F-418D-AE19-62706E023703}">
                      <ahyp:hlinkClr xmlns:ahyp="http://schemas.microsoft.com/office/drawing/2018/hyperlinkcolor" val="tx"/>
                    </a:ext>
                  </a:extLst>
                </a:hlinkClick>
              </a:rPr>
              <a:t>Workshop-UCSB-2023</a:t>
            </a:r>
            <a:endParaRPr lang="en-US" sz="2800" dirty="0">
              <a:latin typeface="Arial Rounded MT Bold" panose="020F07040305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350" y="3002146"/>
            <a:ext cx="2857500" cy="2857500"/>
          </a:xfrm>
          <a:prstGeom prst="rect">
            <a:avLst/>
          </a:prstGeom>
        </p:spPr>
      </p:pic>
      <p:sp>
        <p:nvSpPr>
          <p:cNvPr id="7" name="Text Placeholder 6"/>
          <p:cNvSpPr>
            <a:spLocks noGrp="1"/>
          </p:cNvSpPr>
          <p:nvPr>
            <p:ph type="body" sz="quarter" idx="11"/>
          </p:nvPr>
        </p:nvSpPr>
        <p:spPr/>
        <p:txBody>
          <a:bodyPr/>
          <a:lstStyle/>
          <a:p>
            <a:r>
              <a:rPr lang="en-US" dirty="0"/>
              <a:t>Our R&amp;R Related Resources</a:t>
            </a:r>
          </a:p>
        </p:txBody>
      </p:sp>
    </p:spTree>
    <p:extLst>
      <p:ext uri="{BB962C8B-B14F-4D97-AF65-F5344CB8AC3E}">
        <p14:creationId xmlns:p14="http://schemas.microsoft.com/office/powerpoint/2010/main" val="316449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797199"/>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Defining Reproducibility and Replicability</a:t>
            </a: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466392"/>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brief definition for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881033"/>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468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phone&#10;&#10;Description automatically generated">
            <a:extLst>
              <a:ext uri="{FF2B5EF4-FFF2-40B4-BE49-F238E27FC236}">
                <a16:creationId xmlns:a16="http://schemas.microsoft.com/office/drawing/2014/main" id="{A12E30BF-784D-F46D-1D72-41F9B3A800FC}"/>
              </a:ext>
            </a:extLst>
          </p:cNvPr>
          <p:cNvPicPr>
            <a:picLocks noChangeAspect="1"/>
          </p:cNvPicPr>
          <p:nvPr/>
        </p:nvPicPr>
        <p:blipFill>
          <a:blip r:embed="rId3"/>
          <a:stretch>
            <a:fillRect/>
          </a:stretch>
        </p:blipFill>
        <p:spPr>
          <a:xfrm>
            <a:off x="385221" y="1658213"/>
            <a:ext cx="10419274" cy="2451594"/>
          </a:xfrm>
          <a:prstGeom prst="rect">
            <a:avLst/>
          </a:prstGeom>
        </p:spPr>
      </p:pic>
    </p:spTree>
    <p:extLst>
      <p:ext uri="{BB962C8B-B14F-4D97-AF65-F5344CB8AC3E}">
        <p14:creationId xmlns:p14="http://schemas.microsoft.com/office/powerpoint/2010/main" val="215522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2951017"/>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14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11" name="TextBox 10">
            <a:extLst>
              <a:ext uri="{FF2B5EF4-FFF2-40B4-BE49-F238E27FC236}">
                <a16:creationId xmlns:a16="http://schemas.microsoft.com/office/drawing/2014/main" id="{9FA7FEC1-EDF6-2E05-795E-A783539E4FFC}"/>
              </a:ext>
            </a:extLst>
          </p:cNvPr>
          <p:cNvSpPr txBox="1"/>
          <p:nvPr/>
        </p:nvSpPr>
        <p:spPr>
          <a:xfrm>
            <a:off x="472233" y="5250879"/>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Replication</a:t>
            </a:r>
          </a:p>
        </p:txBody>
      </p:sp>
      <p:sp>
        <p:nvSpPr>
          <p:cNvPr id="15" name="TextBox 14">
            <a:extLst>
              <a:ext uri="{FF2B5EF4-FFF2-40B4-BE49-F238E27FC236}">
                <a16:creationId xmlns:a16="http://schemas.microsoft.com/office/drawing/2014/main" id="{DCB3581D-7A40-454F-91FA-725DF15025D0}"/>
              </a:ext>
            </a:extLst>
          </p:cNvPr>
          <p:cNvSpPr txBox="1"/>
          <p:nvPr/>
        </p:nvSpPr>
        <p:spPr>
          <a:xfrm>
            <a:off x="444524" y="5668950"/>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New data, similar procedure, similar results, same or new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3408220"/>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668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Veridical Spatial Data Science</a:t>
            </a:r>
          </a:p>
          <a:p>
            <a:endParaRPr lang="en-US" dirty="0"/>
          </a:p>
        </p:txBody>
      </p:sp>
      <p:sp>
        <p:nvSpPr>
          <p:cNvPr id="3" name="Text Placeholder 2">
            <a:extLst>
              <a:ext uri="{FF2B5EF4-FFF2-40B4-BE49-F238E27FC236}">
                <a16:creationId xmlns:a16="http://schemas.microsoft.com/office/drawing/2014/main" id="{A4548DB4-4ACA-B566-0B56-C4C6F350BB5B}"/>
              </a:ext>
            </a:extLst>
          </p:cNvPr>
          <p:cNvSpPr>
            <a:spLocks noGrp="1"/>
          </p:cNvSpPr>
          <p:nvPr>
            <p:ph type="body" sz="quarter" idx="11"/>
          </p:nvPr>
        </p:nvSpPr>
        <p:spPr/>
        <p:txBody>
          <a:bodyPr/>
          <a:lstStyle/>
          <a:p>
            <a:r>
              <a:rPr lang="da-DK" dirty="0"/>
              <a:t>Munafo et al. (2016), Kedron et al. (2020), Yu &amp; Kumbier (2020)</a:t>
            </a:r>
          </a:p>
        </p:txBody>
      </p:sp>
      <p:sp>
        <p:nvSpPr>
          <p:cNvPr id="4" name="Text Placeholder 3">
            <a:extLst>
              <a:ext uri="{FF2B5EF4-FFF2-40B4-BE49-F238E27FC236}">
                <a16:creationId xmlns:a16="http://schemas.microsoft.com/office/drawing/2014/main" id="{1F19838D-29A9-0599-016A-BEC7686FD2AF}"/>
              </a:ext>
            </a:extLst>
          </p:cNvPr>
          <p:cNvSpPr>
            <a:spLocks noGrp="1"/>
          </p:cNvSpPr>
          <p:nvPr>
            <p:ph type="body" sz="quarter" idx="13"/>
          </p:nvPr>
        </p:nvSpPr>
        <p:spPr/>
        <p:txBody>
          <a:bodyPr anchor="ctr"/>
          <a:lstStyle/>
          <a:p>
            <a:r>
              <a:rPr lang="en-US" dirty="0"/>
              <a:t>Principled inquiry to extract reliable and reproducible information from </a:t>
            </a:r>
            <a:r>
              <a:rPr lang="en-US" dirty="0" err="1"/>
              <a:t>spatialtemporal</a:t>
            </a:r>
            <a:r>
              <a:rPr lang="en-US" dirty="0"/>
              <a:t> data, with an </a:t>
            </a:r>
            <a:r>
              <a:rPr lang="en-US" b="1" i="1" dirty="0"/>
              <a:t>enriched technical language </a:t>
            </a:r>
            <a:r>
              <a:rPr lang="en-US" dirty="0"/>
              <a:t>to communicate and evaluate empirical evidence in the context of human decisions, domain knowledge, and geographic confounds; </a:t>
            </a:r>
            <a:r>
              <a:rPr lang="en-US" b="1" i="1" dirty="0"/>
              <a:t>supported by a system of external validation and evidence accumulation based on the purposeful replication of findings across space and time</a:t>
            </a:r>
            <a:r>
              <a:rPr lang="en-US" dirty="0"/>
              <a:t>. </a:t>
            </a:r>
          </a:p>
          <a:p>
            <a:endParaRPr lang="en-US" dirty="0"/>
          </a:p>
          <a:p>
            <a:r>
              <a:rPr lang="en-US" dirty="0"/>
              <a:t>(Adapted from Kedron and Bardin 2021, Yu and </a:t>
            </a:r>
            <a:r>
              <a:rPr lang="en-US" dirty="0" err="1"/>
              <a:t>Kumbier</a:t>
            </a:r>
            <a:r>
              <a:rPr lang="en-US" dirty="0"/>
              <a:t> 2020)</a:t>
            </a:r>
          </a:p>
        </p:txBody>
      </p:sp>
    </p:spTree>
    <p:extLst>
      <p:ext uri="{BB962C8B-B14F-4D97-AF65-F5344CB8AC3E}">
        <p14:creationId xmlns:p14="http://schemas.microsoft.com/office/powerpoint/2010/main" val="2895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7EC85B-97A9-A4C0-6664-7FA4FD2561E4}"/>
              </a:ext>
            </a:extLst>
          </p:cNvPr>
          <p:cNvCxnSpPr/>
          <p:nvPr/>
        </p:nvCxnSpPr>
        <p:spPr>
          <a:xfrm>
            <a:off x="335021" y="2073418"/>
            <a:ext cx="5532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C4E680-5914-CA76-76BD-8CCF9B2C4844}"/>
              </a:ext>
            </a:extLst>
          </p:cNvPr>
          <p:cNvSpPr txBox="1"/>
          <p:nvPr/>
        </p:nvSpPr>
        <p:spPr>
          <a:xfrm>
            <a:off x="274979" y="2047660"/>
            <a:ext cx="5518587" cy="1292341"/>
          </a:xfrm>
          <a:prstGeom prst="rect">
            <a:avLst/>
          </a:prstGeom>
          <a:noFill/>
        </p:spPr>
        <p:txBody>
          <a:bodyPr wrap="square" rtlCol="0">
            <a:spAutoFit/>
          </a:bodyPr>
          <a:lstStyle/>
          <a:p>
            <a:pPr>
              <a:lnSpc>
                <a:spcPct val="150000"/>
              </a:lnSpc>
            </a:pPr>
            <a:r>
              <a:rPr lang="en-US" b="1" dirty="0">
                <a:solidFill>
                  <a:srgbClr val="00306C"/>
                </a:solidFill>
                <a:latin typeface="AvenirNextforSAS" panose="020B0503020202020204" pitchFamily="34" charset="0"/>
              </a:rPr>
              <a:t>81% </a:t>
            </a:r>
            <a:r>
              <a:rPr lang="en-US" dirty="0">
                <a:latin typeface="AvenirNextforSAS Light" panose="020B0403020202020204" pitchFamily="34" charset="0"/>
              </a:rPr>
              <a:t>Consider reproducibility of their own work</a:t>
            </a:r>
          </a:p>
          <a:p>
            <a:pPr>
              <a:lnSpc>
                <a:spcPct val="150000"/>
              </a:lnSpc>
            </a:pPr>
            <a:r>
              <a:rPr lang="en-US" b="1" dirty="0">
                <a:solidFill>
                  <a:srgbClr val="00306C"/>
                </a:solidFill>
                <a:latin typeface="AvenirNextforSAS" panose="020B0503020202020204" pitchFamily="34" charset="0"/>
              </a:rPr>
              <a:t>71%</a:t>
            </a:r>
            <a:r>
              <a:rPr lang="en-US" dirty="0">
                <a:solidFill>
                  <a:srgbClr val="00306C"/>
                </a:solidFill>
                <a:latin typeface="AvenirNextforSAS" panose="020B0503020202020204" pitchFamily="34" charset="0"/>
              </a:rPr>
              <a:t> </a:t>
            </a:r>
            <a:r>
              <a:rPr lang="en-US" dirty="0">
                <a:latin typeface="AvenirNextforSAS Light" panose="020B0403020202020204" pitchFamily="34" charset="0"/>
              </a:rPr>
              <a:t>Discuss reproducibility with colleagues</a:t>
            </a:r>
          </a:p>
          <a:p>
            <a:pPr>
              <a:lnSpc>
                <a:spcPct val="150000"/>
              </a:lnSpc>
            </a:pPr>
            <a:r>
              <a:rPr lang="en-US" b="1" dirty="0">
                <a:solidFill>
                  <a:srgbClr val="00306C"/>
                </a:solidFill>
                <a:latin typeface="AvenirNextforSAS" panose="020B0503020202020204" pitchFamily="34" charset="0"/>
              </a:rPr>
              <a:t>53%</a:t>
            </a:r>
            <a:r>
              <a:rPr lang="en-US" dirty="0">
                <a:solidFill>
                  <a:srgbClr val="00306C"/>
                </a:solidFill>
                <a:latin typeface="AvenirNextforSAS" panose="020B0503020202020204" pitchFamily="34" charset="0"/>
              </a:rPr>
              <a:t> </a:t>
            </a:r>
            <a:r>
              <a:rPr lang="en-US" dirty="0">
                <a:latin typeface="AvenirNextforSAS Light" panose="020B0403020202020204" pitchFamily="34" charset="0"/>
              </a:rPr>
              <a:t>Consider reproducibility during peer-review</a:t>
            </a:r>
          </a:p>
        </p:txBody>
      </p:sp>
      <p:cxnSp>
        <p:nvCxnSpPr>
          <p:cNvPr id="11" name="Straight Connector 10">
            <a:extLst>
              <a:ext uri="{FF2B5EF4-FFF2-40B4-BE49-F238E27FC236}">
                <a16:creationId xmlns:a16="http://schemas.microsoft.com/office/drawing/2014/main" id="{043D7CAD-E411-B508-B1BF-9B0112763F86}"/>
              </a:ext>
            </a:extLst>
          </p:cNvPr>
          <p:cNvCxnSpPr/>
          <p:nvPr/>
        </p:nvCxnSpPr>
        <p:spPr>
          <a:xfrm>
            <a:off x="278139" y="2496467"/>
            <a:ext cx="55185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5BAB2C-8BEA-1777-0521-D8E3C4D3DAC5}"/>
              </a:ext>
            </a:extLst>
          </p:cNvPr>
          <p:cNvCxnSpPr>
            <a:cxnSpLocks/>
          </p:cNvCxnSpPr>
          <p:nvPr/>
        </p:nvCxnSpPr>
        <p:spPr>
          <a:xfrm>
            <a:off x="274321" y="2931236"/>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CC2DF1-5445-CF19-AD74-0C7314EA8C17}"/>
              </a:ext>
            </a:extLst>
          </p:cNvPr>
          <p:cNvCxnSpPr>
            <a:cxnSpLocks/>
          </p:cNvCxnSpPr>
          <p:nvPr/>
        </p:nvCxnSpPr>
        <p:spPr>
          <a:xfrm>
            <a:off x="274321" y="3340001"/>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731C6E-4B28-3EF4-70BE-DB9DD86D3315}"/>
              </a:ext>
            </a:extLst>
          </p:cNvPr>
          <p:cNvSpPr txBox="1"/>
          <p:nvPr/>
        </p:nvSpPr>
        <p:spPr>
          <a:xfrm>
            <a:off x="6411896" y="2047660"/>
            <a:ext cx="5518587" cy="1292341"/>
          </a:xfrm>
          <a:prstGeom prst="rect">
            <a:avLst/>
          </a:prstGeom>
          <a:noFill/>
        </p:spPr>
        <p:txBody>
          <a:bodyPr wrap="square" rtlCol="0">
            <a:spAutoFit/>
          </a:bodyPr>
          <a:lstStyle/>
          <a:p>
            <a:pPr>
              <a:lnSpc>
                <a:spcPct val="150000"/>
              </a:lnSpc>
            </a:pPr>
            <a:r>
              <a:rPr lang="en-US" b="1" dirty="0">
                <a:solidFill>
                  <a:srgbClr val="00306C"/>
                </a:solidFill>
                <a:latin typeface="AvenirNextforSAS" panose="020B0503020202020204" pitchFamily="34" charset="0"/>
              </a:rPr>
              <a:t>74% </a:t>
            </a:r>
            <a:r>
              <a:rPr lang="en-US" dirty="0">
                <a:latin typeface="AvenirNextforSAS" panose="020B0503020202020204" pitchFamily="34" charset="0"/>
              </a:rPr>
              <a:t>Consider replicability of their own work</a:t>
            </a:r>
          </a:p>
          <a:p>
            <a:pPr>
              <a:lnSpc>
                <a:spcPct val="150000"/>
              </a:lnSpc>
            </a:pPr>
            <a:r>
              <a:rPr lang="en-US" b="1" dirty="0">
                <a:solidFill>
                  <a:srgbClr val="00306C"/>
                </a:solidFill>
                <a:latin typeface="AvenirNextforSAS" panose="020B0503020202020204" pitchFamily="34" charset="0"/>
              </a:rPr>
              <a:t>65%</a:t>
            </a:r>
            <a:r>
              <a:rPr lang="en-US" dirty="0">
                <a:solidFill>
                  <a:srgbClr val="00306C"/>
                </a:solidFill>
                <a:latin typeface="AvenirNextforSAS" panose="020B0503020202020204" pitchFamily="34" charset="0"/>
              </a:rPr>
              <a:t> </a:t>
            </a:r>
            <a:r>
              <a:rPr lang="en-US" dirty="0">
                <a:latin typeface="AvenirNextforSAS" panose="020B0503020202020204" pitchFamily="34" charset="0"/>
              </a:rPr>
              <a:t>Discuss replicability with colleagues</a:t>
            </a:r>
          </a:p>
          <a:p>
            <a:pPr>
              <a:lnSpc>
                <a:spcPct val="150000"/>
              </a:lnSpc>
            </a:pPr>
            <a:r>
              <a:rPr lang="en-US" b="1" dirty="0">
                <a:solidFill>
                  <a:srgbClr val="00306C"/>
                </a:solidFill>
                <a:latin typeface="AvenirNextforSAS" panose="020B0503020202020204" pitchFamily="34" charset="0"/>
              </a:rPr>
              <a:t>59%</a:t>
            </a:r>
            <a:r>
              <a:rPr lang="en-US" dirty="0">
                <a:solidFill>
                  <a:srgbClr val="00306C"/>
                </a:solidFill>
                <a:latin typeface="AvenirNextforSAS" panose="020B0503020202020204" pitchFamily="34" charset="0"/>
              </a:rPr>
              <a:t> </a:t>
            </a:r>
            <a:r>
              <a:rPr lang="en-US" dirty="0">
                <a:latin typeface="AvenirNextforSAS" panose="020B0503020202020204" pitchFamily="34" charset="0"/>
              </a:rPr>
              <a:t>Consider replicability during peer-review</a:t>
            </a:r>
          </a:p>
        </p:txBody>
      </p:sp>
      <p:sp>
        <p:nvSpPr>
          <p:cNvPr id="38" name="TextBox 37">
            <a:extLst>
              <a:ext uri="{FF2B5EF4-FFF2-40B4-BE49-F238E27FC236}">
                <a16:creationId xmlns:a16="http://schemas.microsoft.com/office/drawing/2014/main" id="{CDB3828D-20C5-A0EA-49D6-5115032E87BD}"/>
              </a:ext>
            </a:extLst>
          </p:cNvPr>
          <p:cNvSpPr txBox="1"/>
          <p:nvPr/>
        </p:nvSpPr>
        <p:spPr>
          <a:xfrm>
            <a:off x="277215" y="1658376"/>
            <a:ext cx="551700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Reproducibility</a:t>
            </a:r>
          </a:p>
        </p:txBody>
      </p:sp>
      <p:sp>
        <p:nvSpPr>
          <p:cNvPr id="39" name="TextBox 38">
            <a:extLst>
              <a:ext uri="{FF2B5EF4-FFF2-40B4-BE49-F238E27FC236}">
                <a16:creationId xmlns:a16="http://schemas.microsoft.com/office/drawing/2014/main" id="{949BE383-839B-22EB-DF08-D2B99359D201}"/>
              </a:ext>
            </a:extLst>
          </p:cNvPr>
          <p:cNvSpPr txBox="1"/>
          <p:nvPr/>
        </p:nvSpPr>
        <p:spPr>
          <a:xfrm>
            <a:off x="6414133" y="1660964"/>
            <a:ext cx="551858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Replicability</a:t>
            </a:r>
          </a:p>
        </p:txBody>
      </p:sp>
      <p:cxnSp>
        <p:nvCxnSpPr>
          <p:cNvPr id="40" name="Straight Connector 39">
            <a:extLst>
              <a:ext uri="{FF2B5EF4-FFF2-40B4-BE49-F238E27FC236}">
                <a16:creationId xmlns:a16="http://schemas.microsoft.com/office/drawing/2014/main" id="{275A55BC-C70B-B23C-5785-4EE7FA2091A8}"/>
              </a:ext>
            </a:extLst>
          </p:cNvPr>
          <p:cNvCxnSpPr/>
          <p:nvPr/>
        </p:nvCxnSpPr>
        <p:spPr>
          <a:xfrm>
            <a:off x="6414133" y="2061842"/>
            <a:ext cx="55185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06B5161-1E1A-F507-B9AC-792654372E73}"/>
              </a:ext>
            </a:extLst>
          </p:cNvPr>
          <p:cNvSpPr txBox="1"/>
          <p:nvPr/>
        </p:nvSpPr>
        <p:spPr>
          <a:xfrm>
            <a:off x="1149047" y="3759637"/>
            <a:ext cx="2642237" cy="1015663"/>
          </a:xfrm>
          <a:prstGeom prst="rect">
            <a:avLst/>
          </a:prstGeom>
          <a:noFill/>
        </p:spPr>
        <p:txBody>
          <a:bodyPr wrap="square" rtlCol="0">
            <a:spAutoFit/>
          </a:bodyPr>
          <a:lstStyle/>
          <a:p>
            <a:r>
              <a:rPr lang="en-US" sz="6000" b="1" dirty="0">
                <a:solidFill>
                  <a:srgbClr val="EF5645"/>
                </a:solidFill>
                <a:latin typeface="Arial" panose="020B0604020202020204" pitchFamily="34" charset="0"/>
                <a:cs typeface="Arial" panose="020B0604020202020204" pitchFamily="34" charset="0"/>
              </a:rPr>
              <a:t>14%</a:t>
            </a:r>
            <a:endParaRPr lang="en-US" sz="6000" b="1" i="1" dirty="0">
              <a:solidFill>
                <a:srgbClr val="EF5645"/>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9911F0-CB05-C5CD-FB05-454DF233E1F5}"/>
              </a:ext>
            </a:extLst>
          </p:cNvPr>
          <p:cNvSpPr/>
          <p:nvPr/>
        </p:nvSpPr>
        <p:spPr>
          <a:xfrm>
            <a:off x="1260947" y="4624993"/>
            <a:ext cx="4099709" cy="646331"/>
          </a:xfrm>
          <a:prstGeom prst="rect">
            <a:avLst/>
          </a:prstGeom>
        </p:spPr>
        <p:txBody>
          <a:bodyPr wrap="square">
            <a:spAutoFit/>
          </a:bodyPr>
          <a:lstStyle/>
          <a:p>
            <a:r>
              <a:rPr lang="en-US" dirty="0">
                <a:latin typeface="AvenirNextforSAS Light" panose="020B0403020202020204" pitchFamily="34" charset="0"/>
              </a:rPr>
              <a:t>Reported attempting a reproduction </a:t>
            </a:r>
          </a:p>
          <a:p>
            <a:r>
              <a:rPr lang="en-US" dirty="0">
                <a:latin typeface="AvenirNextforSAS Light" panose="020B0403020202020204" pitchFamily="34" charset="0"/>
              </a:rPr>
              <a:t>(</a:t>
            </a:r>
            <a:r>
              <a:rPr lang="en-US" b="1" dirty="0">
                <a:solidFill>
                  <a:srgbClr val="EF5645"/>
                </a:solidFill>
                <a:latin typeface="AvenirNextforSAS Light" panose="020B0403020202020204" pitchFamily="34" charset="0"/>
              </a:rPr>
              <a:t>7%</a:t>
            </a:r>
            <a:r>
              <a:rPr lang="en-US" dirty="0">
                <a:solidFill>
                  <a:srgbClr val="EF5645"/>
                </a:solidFill>
                <a:latin typeface="AvenirNextforSAS Light" panose="020B0403020202020204" pitchFamily="34" charset="0"/>
              </a:rPr>
              <a:t> </a:t>
            </a:r>
            <a:r>
              <a:rPr lang="en-US" dirty="0">
                <a:latin typeface="AvenirNextforSAS Light" panose="020B0403020202020204" pitchFamily="34" charset="0"/>
              </a:rPr>
              <a:t>attempt publishing) </a:t>
            </a:r>
          </a:p>
        </p:txBody>
      </p:sp>
      <p:sp>
        <p:nvSpPr>
          <p:cNvPr id="43" name="TextBox 42">
            <a:extLst>
              <a:ext uri="{FF2B5EF4-FFF2-40B4-BE49-F238E27FC236}">
                <a16:creationId xmlns:a16="http://schemas.microsoft.com/office/drawing/2014/main" id="{19DD1A94-94B2-D7CA-C2C0-F11691B8C9C0}"/>
              </a:ext>
            </a:extLst>
          </p:cNvPr>
          <p:cNvSpPr txBox="1"/>
          <p:nvPr/>
        </p:nvSpPr>
        <p:spPr>
          <a:xfrm>
            <a:off x="7150561" y="3756918"/>
            <a:ext cx="2642237" cy="1015663"/>
          </a:xfrm>
          <a:prstGeom prst="rect">
            <a:avLst/>
          </a:prstGeom>
          <a:noFill/>
        </p:spPr>
        <p:txBody>
          <a:bodyPr wrap="square" rtlCol="0">
            <a:spAutoFit/>
          </a:bodyPr>
          <a:lstStyle/>
          <a:p>
            <a:r>
              <a:rPr lang="en-US" sz="6000" b="1" dirty="0">
                <a:solidFill>
                  <a:srgbClr val="EF5645"/>
                </a:solidFill>
                <a:latin typeface="Arial" panose="020B0604020202020204" pitchFamily="34" charset="0"/>
                <a:cs typeface="Arial" panose="020B0604020202020204" pitchFamily="34" charset="0"/>
              </a:rPr>
              <a:t>31%</a:t>
            </a:r>
            <a:endParaRPr lang="en-US" sz="6000" b="1" i="1" dirty="0">
              <a:solidFill>
                <a:srgbClr val="EF5645"/>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5177544C-CF3A-0BA0-8392-0ACF5175AC5F}"/>
              </a:ext>
            </a:extLst>
          </p:cNvPr>
          <p:cNvSpPr/>
          <p:nvPr/>
        </p:nvSpPr>
        <p:spPr>
          <a:xfrm>
            <a:off x="7210886" y="4594697"/>
            <a:ext cx="4371817" cy="707886"/>
          </a:xfrm>
          <a:prstGeom prst="rect">
            <a:avLst/>
          </a:prstGeom>
        </p:spPr>
        <p:txBody>
          <a:bodyPr wrap="square">
            <a:spAutoFit/>
          </a:bodyPr>
          <a:lstStyle/>
          <a:p>
            <a:r>
              <a:rPr lang="en-US" sz="2000" dirty="0">
                <a:latin typeface="AvenirNextforSAS Light" panose="020B0403020202020204" pitchFamily="34" charset="0"/>
              </a:rPr>
              <a:t>Reported attempting a replication </a:t>
            </a:r>
          </a:p>
          <a:p>
            <a:r>
              <a:rPr lang="en-US" sz="2000" dirty="0">
                <a:latin typeface="AvenirNextforSAS Light" panose="020B0403020202020204" pitchFamily="34" charset="0"/>
              </a:rPr>
              <a:t>(</a:t>
            </a:r>
            <a:r>
              <a:rPr lang="en-US" sz="2000" b="1" dirty="0">
                <a:solidFill>
                  <a:srgbClr val="EF5645"/>
                </a:solidFill>
                <a:latin typeface="AvenirNextforSAS Light" panose="020B0403020202020204" pitchFamily="34" charset="0"/>
              </a:rPr>
              <a:t>21%</a:t>
            </a:r>
            <a:r>
              <a:rPr lang="en-US" sz="2000" dirty="0">
                <a:latin typeface="AvenirNextforSAS Light" panose="020B0403020202020204" pitchFamily="34" charset="0"/>
              </a:rPr>
              <a:t> attempt publishing) </a:t>
            </a:r>
          </a:p>
        </p:txBody>
      </p:sp>
      <p:sp>
        <p:nvSpPr>
          <p:cNvPr id="45" name="TextBox 44">
            <a:extLst>
              <a:ext uri="{FF2B5EF4-FFF2-40B4-BE49-F238E27FC236}">
                <a16:creationId xmlns:a16="http://schemas.microsoft.com/office/drawing/2014/main" id="{49463B9B-8F1B-64FA-365A-72535D413467}"/>
              </a:ext>
            </a:extLst>
          </p:cNvPr>
          <p:cNvSpPr txBox="1"/>
          <p:nvPr/>
        </p:nvSpPr>
        <p:spPr>
          <a:xfrm>
            <a:off x="354414" y="616289"/>
            <a:ext cx="9796437" cy="369332"/>
          </a:xfrm>
          <a:prstGeom prst="rect">
            <a:avLst/>
          </a:prstGeom>
          <a:noFill/>
        </p:spPr>
        <p:txBody>
          <a:bodyPr wrap="square" rtlCol="0">
            <a:spAutoFit/>
          </a:bodyPr>
          <a:lstStyle/>
          <a:p>
            <a:r>
              <a:rPr lang="en-US" dirty="0">
                <a:latin typeface="AvenirNextforSAS" panose="020B0503020202020204" pitchFamily="34" charset="0"/>
              </a:rPr>
              <a:t>Geographers are thinking about R&amp;R, but not attempting replications </a:t>
            </a:r>
          </a:p>
        </p:txBody>
      </p:sp>
      <p:sp>
        <p:nvSpPr>
          <p:cNvPr id="46" name="TextBox 45">
            <a:extLst>
              <a:ext uri="{FF2B5EF4-FFF2-40B4-BE49-F238E27FC236}">
                <a16:creationId xmlns:a16="http://schemas.microsoft.com/office/drawing/2014/main" id="{35A7DC91-FCB8-86C3-7111-EB528C393CB9}"/>
              </a:ext>
            </a:extLst>
          </p:cNvPr>
          <p:cNvSpPr txBox="1"/>
          <p:nvPr/>
        </p:nvSpPr>
        <p:spPr>
          <a:xfrm>
            <a:off x="354415" y="208673"/>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Missing Replication Studies</a:t>
            </a:r>
          </a:p>
        </p:txBody>
      </p:sp>
      <p:cxnSp>
        <p:nvCxnSpPr>
          <p:cNvPr id="47" name="Straight Connector 46">
            <a:extLst>
              <a:ext uri="{FF2B5EF4-FFF2-40B4-BE49-F238E27FC236}">
                <a16:creationId xmlns:a16="http://schemas.microsoft.com/office/drawing/2014/main" id="{08A33ACE-876C-AB41-9E4D-1D1188CC85C0}"/>
              </a:ext>
            </a:extLst>
          </p:cNvPr>
          <p:cNvCxnSpPr>
            <a:cxnSpLocks/>
          </p:cNvCxnSpPr>
          <p:nvPr/>
        </p:nvCxnSpPr>
        <p:spPr>
          <a:xfrm>
            <a:off x="274321" y="250731"/>
            <a:ext cx="0" cy="673423"/>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062336-5391-6D37-E659-243E932443D3}"/>
              </a:ext>
            </a:extLst>
          </p:cNvPr>
          <p:cNvCxnSpPr/>
          <p:nvPr/>
        </p:nvCxnSpPr>
        <p:spPr>
          <a:xfrm>
            <a:off x="6415714" y="2496467"/>
            <a:ext cx="55185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8CD16-CFA9-7E2C-1952-9437D8737F41}"/>
              </a:ext>
            </a:extLst>
          </p:cNvPr>
          <p:cNvCxnSpPr>
            <a:cxnSpLocks/>
          </p:cNvCxnSpPr>
          <p:nvPr/>
        </p:nvCxnSpPr>
        <p:spPr>
          <a:xfrm>
            <a:off x="6411896" y="2931236"/>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2CF27F-2272-6C63-66EA-B8AAFB445459}"/>
              </a:ext>
            </a:extLst>
          </p:cNvPr>
          <p:cNvCxnSpPr>
            <a:cxnSpLocks/>
          </p:cNvCxnSpPr>
          <p:nvPr/>
        </p:nvCxnSpPr>
        <p:spPr>
          <a:xfrm>
            <a:off x="6411896" y="3340001"/>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581124-2860-3AB5-98AB-77F845C966EE}"/>
              </a:ext>
            </a:extLst>
          </p:cNvPr>
          <p:cNvSpPr txBox="1"/>
          <p:nvPr/>
        </p:nvSpPr>
        <p:spPr>
          <a:xfrm>
            <a:off x="9790185" y="423752"/>
            <a:ext cx="156830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rPr>
              <a:t>BCS-2049837</a:t>
            </a:r>
            <a:endParaRPr kumimoji="0" lang="en-US" sz="1600" b="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endParaRPr>
          </a:p>
        </p:txBody>
      </p:sp>
      <p:pic>
        <p:nvPicPr>
          <p:cNvPr id="14" name="Picture 13" descr="Icon&#10;&#10;Description automatically generated">
            <a:extLst>
              <a:ext uri="{FF2B5EF4-FFF2-40B4-BE49-F238E27FC236}">
                <a16:creationId xmlns:a16="http://schemas.microsoft.com/office/drawing/2014/main" id="{DCC7BC7E-B314-4140-1834-D000B6FED1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7059"/>
          <a:stretch/>
        </p:blipFill>
        <p:spPr>
          <a:xfrm>
            <a:off x="11358487" y="171336"/>
            <a:ext cx="742372" cy="788771"/>
          </a:xfrm>
          <a:prstGeom prst="rect">
            <a:avLst/>
          </a:prstGeom>
        </p:spPr>
      </p:pic>
    </p:spTree>
    <p:extLst>
      <p:ext uri="{BB962C8B-B14F-4D97-AF65-F5344CB8AC3E}">
        <p14:creationId xmlns:p14="http://schemas.microsoft.com/office/powerpoint/2010/main" val="106359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venir Next LT Pro Demi"/>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3521</TotalTime>
  <Words>1970</Words>
  <Application>Microsoft Macintosh PowerPoint</Application>
  <PresentationFormat>Widescreen</PresentationFormat>
  <Paragraphs>208</Paragraphs>
  <Slides>35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Rounded MT Bold</vt:lpstr>
      <vt:lpstr>Avenir Next LT Pro Demi</vt:lpstr>
      <vt:lpstr>Avenir Next LT Pro Light</vt:lpstr>
      <vt:lpstr>AvenirNextforSAS</vt:lpstr>
      <vt:lpstr>AvenirNextforSAS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Kedron</dc:creator>
  <cp:lastModifiedBy>Sarah Bardin</cp:lastModifiedBy>
  <cp:revision>249</cp:revision>
  <dcterms:created xsi:type="dcterms:W3CDTF">2023-07-10T06:52:36Z</dcterms:created>
  <dcterms:modified xsi:type="dcterms:W3CDTF">2023-12-07T18:28:31Z</dcterms:modified>
</cp:coreProperties>
</file>